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Lst>
  <p:sldSz cx="18288000" cy="10287000"/>
  <p:notesSz cx="6858000" cy="9144000"/>
  <p:embeddedFontLst>
    <p:embeddedFont>
      <p:font typeface="Calibri" panose="020F0502020204030204" pitchFamily="34" charset="0"/>
      <p:regular r:id="rId35"/>
      <p:bold r:id="rId36"/>
      <p:italic r:id="rId37"/>
      <p:boldItalic r:id="rId38"/>
    </p:embeddedFont>
    <p:embeddedFont>
      <p:font typeface="Noto Sans Bold" panose="020B0604020202020204" charset="0"/>
      <p:regular r:id="rId39"/>
    </p:embeddedFont>
    <p:embeddedFont>
      <p:font typeface="Open Sans 1" panose="020B0604020202020204" charset="0"/>
      <p:regular r:id="rId40"/>
    </p:embeddedFont>
    <p:embeddedFont>
      <p:font typeface="Open Sans 1 Bold" panose="020B0604020202020204" charset="0"/>
      <p:regular r:id="rId41"/>
    </p:embeddedFont>
    <p:embeddedFont>
      <p:font typeface="Open Sans 1 Bold Italics" panose="020B0604020202020204" charset="0"/>
      <p:regular r:id="rId42"/>
    </p:embeddedFont>
    <p:embeddedFont>
      <p:font typeface="Open Sans 1 Italics" panose="020B0604020202020204" charset="0"/>
      <p:regular r:id="rId43"/>
    </p:embeddedFont>
    <p:embeddedFont>
      <p:font typeface="Open Sans 2" panose="020B0604020202020204" charset="0"/>
      <p:regular r:id="rId44"/>
    </p:embeddedFont>
    <p:embeddedFont>
      <p:font typeface="Open Sans 2 Bold" panose="020B0604020202020204" charset="0"/>
      <p:regular r:id="rId4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49" d="100"/>
          <a:sy n="49" d="100"/>
        </p:scale>
        <p:origin x="408"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8.fntdata"/><Relationship Id="rId47"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4.fntdata"/><Relationship Id="rId46"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font" Target="fonts/font11.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2.fntdata"/><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1.fntdata"/><Relationship Id="rId43" Type="http://schemas.openxmlformats.org/officeDocument/2006/relationships/font" Target="fonts/font9.fntdata"/><Relationship Id="rId48" Type="http://schemas.openxmlformats.org/officeDocument/2006/relationships/theme" Target="theme/theme1.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jpe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jpe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jpe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jpe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jpe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jpeg"/><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jpeg"/><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jpeg"/><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jpeg"/><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jpeg"/><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jpeg"/><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slides/_rels/slide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11430"/>
            <a:ext cx="18288000" cy="10306050"/>
          </a:xfrm>
          <a:custGeom>
            <a:avLst/>
            <a:gdLst/>
            <a:ahLst/>
            <a:cxnLst/>
            <a:rect l="l" t="t" r="r" b="b"/>
            <a:pathLst>
              <a:path w="18288000" h="10306050">
                <a:moveTo>
                  <a:pt x="0" y="0"/>
                </a:moveTo>
                <a:lnTo>
                  <a:pt x="18288000" y="0"/>
                </a:lnTo>
                <a:lnTo>
                  <a:pt x="18288000" y="10306050"/>
                </a:lnTo>
                <a:lnTo>
                  <a:pt x="0" y="10306050"/>
                </a:lnTo>
                <a:lnTo>
                  <a:pt x="0" y="0"/>
                </a:lnTo>
                <a:close/>
              </a:path>
            </a:pathLst>
          </a:custGeom>
          <a:blipFill>
            <a:blip r:embed="rId2"/>
            <a:stretch>
              <a:fillRect/>
            </a:stretch>
          </a:blipFill>
        </p:spPr>
      </p:sp>
      <p:sp>
        <p:nvSpPr>
          <p:cNvPr id="3" name="TextBox 3"/>
          <p:cNvSpPr txBox="1"/>
          <p:nvPr/>
        </p:nvSpPr>
        <p:spPr>
          <a:xfrm>
            <a:off x="1028700" y="2564282"/>
            <a:ext cx="16230600" cy="1226820"/>
          </a:xfrm>
          <a:prstGeom prst="rect">
            <a:avLst/>
          </a:prstGeom>
        </p:spPr>
        <p:txBody>
          <a:bodyPr lIns="0" tIns="0" rIns="0" bIns="0" rtlCol="0" anchor="t">
            <a:spAutoFit/>
          </a:bodyPr>
          <a:lstStyle/>
          <a:p>
            <a:pPr algn="ctr">
              <a:lnSpc>
                <a:spcPts val="10080"/>
              </a:lnSpc>
            </a:pPr>
            <a:r>
              <a:rPr lang="en-US" sz="7200">
                <a:solidFill>
                  <a:srgbClr val="FF0000"/>
                </a:solidFill>
                <a:latin typeface="Open Sans 1 Bold"/>
              </a:rPr>
              <a:t>BÁO CÁO ĐỀ TÀI CSDL PHÂN TÁN</a:t>
            </a:r>
          </a:p>
        </p:txBody>
      </p:sp>
      <p:sp>
        <p:nvSpPr>
          <p:cNvPr id="4" name="TextBox 4"/>
          <p:cNvSpPr txBox="1"/>
          <p:nvPr/>
        </p:nvSpPr>
        <p:spPr>
          <a:xfrm>
            <a:off x="1380628" y="4139794"/>
            <a:ext cx="15659633" cy="2260991"/>
          </a:xfrm>
          <a:prstGeom prst="rect">
            <a:avLst/>
          </a:prstGeom>
        </p:spPr>
        <p:txBody>
          <a:bodyPr lIns="0" tIns="0" rIns="0" bIns="0" rtlCol="0" anchor="t">
            <a:spAutoFit/>
          </a:bodyPr>
          <a:lstStyle/>
          <a:p>
            <a:pPr algn="ctr">
              <a:lnSpc>
                <a:spcPts val="5969"/>
              </a:lnSpc>
            </a:pPr>
            <a:r>
              <a:rPr lang="en-US" sz="4999">
                <a:solidFill>
                  <a:srgbClr val="1F497D"/>
                </a:solidFill>
                <a:latin typeface="Open Sans 1 Bold"/>
              </a:rPr>
              <a:t>Phân Tích Thiết Kế Hệ Thống CSDL Phân Tán Cho Bài Toán Quản Lý Đào Tạo - Trường Đại Học Công Nghệ Thông Tin Và Truyền Thông Việt Hàn</a:t>
            </a:r>
          </a:p>
        </p:txBody>
      </p:sp>
      <p:sp>
        <p:nvSpPr>
          <p:cNvPr id="5" name="TextBox 5"/>
          <p:cNvSpPr txBox="1"/>
          <p:nvPr/>
        </p:nvSpPr>
        <p:spPr>
          <a:xfrm>
            <a:off x="2884207" y="7091072"/>
            <a:ext cx="8195605" cy="2167228"/>
          </a:xfrm>
          <a:prstGeom prst="rect">
            <a:avLst/>
          </a:prstGeom>
        </p:spPr>
        <p:txBody>
          <a:bodyPr lIns="0" tIns="0" rIns="0" bIns="0" rtlCol="0" anchor="t">
            <a:spAutoFit/>
          </a:bodyPr>
          <a:lstStyle/>
          <a:p>
            <a:pPr algn="l">
              <a:lnSpc>
                <a:spcPts val="4276"/>
              </a:lnSpc>
            </a:pPr>
            <a:r>
              <a:rPr lang="en-US" sz="3600">
                <a:solidFill>
                  <a:srgbClr val="000000"/>
                </a:solidFill>
                <a:latin typeface="Open Sans 1 Bold"/>
              </a:rPr>
              <a:t>Thành viên nhóm: </a:t>
            </a:r>
          </a:p>
          <a:p>
            <a:pPr algn="l">
              <a:lnSpc>
                <a:spcPts val="4276"/>
              </a:lnSpc>
            </a:pPr>
            <a:r>
              <a:rPr lang="en-US" sz="3600">
                <a:solidFill>
                  <a:srgbClr val="000000"/>
                </a:solidFill>
                <a:latin typeface="Open Sans 1 Bold"/>
              </a:rPr>
              <a:t>Lê Văn Phước</a:t>
            </a:r>
          </a:p>
          <a:p>
            <a:pPr algn="l">
              <a:lnSpc>
                <a:spcPts val="4276"/>
              </a:lnSpc>
            </a:pPr>
            <a:r>
              <a:rPr lang="en-US" sz="3600">
                <a:solidFill>
                  <a:srgbClr val="000000"/>
                </a:solidFill>
                <a:latin typeface="Open Sans 1 Bold"/>
              </a:rPr>
              <a:t>Hồ Luận</a:t>
            </a:r>
          </a:p>
          <a:p>
            <a:pPr algn="l">
              <a:lnSpc>
                <a:spcPts val="4276"/>
              </a:lnSpc>
            </a:pPr>
            <a:r>
              <a:rPr lang="en-US" sz="3600">
                <a:solidFill>
                  <a:srgbClr val="000000"/>
                </a:solidFill>
                <a:latin typeface="Open Sans 1 Bold"/>
              </a:rPr>
              <a:t>Nguyễn Quốc Đạt</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TextBox 3"/>
          <p:cNvSpPr txBox="1"/>
          <p:nvPr/>
        </p:nvSpPr>
        <p:spPr>
          <a:xfrm>
            <a:off x="1877825" y="0"/>
            <a:ext cx="16153133" cy="858684"/>
          </a:xfrm>
          <a:prstGeom prst="rect">
            <a:avLst/>
          </a:prstGeom>
        </p:spPr>
        <p:txBody>
          <a:bodyPr lIns="0" tIns="0" rIns="0" bIns="0" rtlCol="0" anchor="t">
            <a:spAutoFit/>
          </a:bodyPr>
          <a:lstStyle/>
          <a:p>
            <a:pPr algn="just">
              <a:lnSpc>
                <a:spcPts val="6764"/>
              </a:lnSpc>
            </a:pPr>
            <a:r>
              <a:rPr lang="en-US" sz="5646">
                <a:solidFill>
                  <a:srgbClr val="000000"/>
                </a:solidFill>
                <a:latin typeface="Open Sans 1 Bold"/>
              </a:rPr>
              <a:t>2.3 Phân tích thiết kế cơ sở dứ liệu phân tán</a:t>
            </a:r>
          </a:p>
        </p:txBody>
      </p:sp>
      <p:sp>
        <p:nvSpPr>
          <p:cNvPr id="4" name="TextBox 4"/>
          <p:cNvSpPr txBox="1"/>
          <p:nvPr/>
        </p:nvSpPr>
        <p:spPr>
          <a:xfrm>
            <a:off x="328309" y="971550"/>
            <a:ext cx="17721700" cy="8749446"/>
          </a:xfrm>
          <a:prstGeom prst="rect">
            <a:avLst/>
          </a:prstGeom>
        </p:spPr>
        <p:txBody>
          <a:bodyPr lIns="0" tIns="0" rIns="0" bIns="0" rtlCol="0" anchor="t">
            <a:spAutoFit/>
          </a:bodyPr>
          <a:lstStyle/>
          <a:p>
            <a:pPr>
              <a:lnSpc>
                <a:spcPts val="4883"/>
              </a:lnSpc>
              <a:spcBef>
                <a:spcPct val="0"/>
              </a:spcBef>
            </a:pPr>
            <a:r>
              <a:rPr lang="en-US" sz="3487" dirty="0">
                <a:solidFill>
                  <a:srgbClr val="000000"/>
                </a:solidFill>
                <a:latin typeface="Open Sans 1 Bold"/>
              </a:rPr>
              <a:t>2.3.1 </a:t>
            </a:r>
            <a:r>
              <a:rPr lang="en-US" sz="3487" dirty="0" err="1">
                <a:solidFill>
                  <a:srgbClr val="000000"/>
                </a:solidFill>
                <a:latin typeface="Open Sans 1 Bold"/>
              </a:rPr>
              <a:t>Phân</a:t>
            </a:r>
            <a:r>
              <a:rPr lang="en-US" sz="3487" dirty="0">
                <a:solidFill>
                  <a:srgbClr val="000000"/>
                </a:solidFill>
                <a:latin typeface="Open Sans 1 Bold"/>
              </a:rPr>
              <a:t> </a:t>
            </a:r>
            <a:r>
              <a:rPr lang="en-US" sz="3487" dirty="0" err="1">
                <a:solidFill>
                  <a:srgbClr val="000000"/>
                </a:solidFill>
                <a:latin typeface="Open Sans 1 Bold"/>
              </a:rPr>
              <a:t>tán</a:t>
            </a:r>
            <a:r>
              <a:rPr lang="en-US" sz="3487" dirty="0">
                <a:solidFill>
                  <a:srgbClr val="000000"/>
                </a:solidFill>
                <a:latin typeface="Open Sans 1 Bold"/>
              </a:rPr>
              <a:t> </a:t>
            </a:r>
            <a:r>
              <a:rPr lang="en-US" sz="3487" dirty="0" err="1">
                <a:solidFill>
                  <a:srgbClr val="000000"/>
                </a:solidFill>
                <a:latin typeface="Open Sans 1 Bold"/>
              </a:rPr>
              <a:t>cơ</a:t>
            </a:r>
            <a:r>
              <a:rPr lang="en-US" sz="3487" dirty="0">
                <a:solidFill>
                  <a:srgbClr val="000000"/>
                </a:solidFill>
                <a:latin typeface="Open Sans 1 Bold"/>
              </a:rPr>
              <a:t> </a:t>
            </a:r>
            <a:r>
              <a:rPr lang="en-US" sz="3487" dirty="0" err="1">
                <a:solidFill>
                  <a:srgbClr val="000000"/>
                </a:solidFill>
                <a:latin typeface="Open Sans 1 Bold"/>
              </a:rPr>
              <a:t>sở</a:t>
            </a:r>
            <a:r>
              <a:rPr lang="en-US" sz="3487" dirty="0">
                <a:solidFill>
                  <a:srgbClr val="000000"/>
                </a:solidFill>
                <a:latin typeface="Open Sans 1 Bold"/>
              </a:rPr>
              <a:t> </a:t>
            </a:r>
            <a:r>
              <a:rPr lang="en-US" sz="3487" dirty="0" err="1">
                <a:solidFill>
                  <a:srgbClr val="000000"/>
                </a:solidFill>
                <a:latin typeface="Open Sans 1 Bold"/>
              </a:rPr>
              <a:t>dữ</a:t>
            </a:r>
            <a:r>
              <a:rPr lang="en-US" sz="3487" dirty="0">
                <a:solidFill>
                  <a:srgbClr val="000000"/>
                </a:solidFill>
                <a:latin typeface="Open Sans 1 Bold"/>
              </a:rPr>
              <a:t> </a:t>
            </a:r>
            <a:r>
              <a:rPr lang="en-US" sz="3487" dirty="0" err="1">
                <a:solidFill>
                  <a:srgbClr val="000000"/>
                </a:solidFill>
                <a:latin typeface="Open Sans 1 Bold"/>
              </a:rPr>
              <a:t>liệu</a:t>
            </a:r>
            <a:r>
              <a:rPr lang="en-US" sz="3487" dirty="0">
                <a:solidFill>
                  <a:srgbClr val="000000"/>
                </a:solidFill>
                <a:latin typeface="Open Sans 1 Bold"/>
              </a:rPr>
              <a:t> </a:t>
            </a:r>
            <a:r>
              <a:rPr lang="en-US" sz="3487" dirty="0" err="1">
                <a:solidFill>
                  <a:srgbClr val="000000"/>
                </a:solidFill>
                <a:latin typeface="Open Sans 1 Bold"/>
              </a:rPr>
              <a:t>theo</a:t>
            </a:r>
            <a:r>
              <a:rPr lang="en-US" sz="3487" dirty="0">
                <a:solidFill>
                  <a:srgbClr val="000000"/>
                </a:solidFill>
                <a:latin typeface="Open Sans 1 Bold"/>
              </a:rPr>
              <a:t> </a:t>
            </a:r>
            <a:r>
              <a:rPr lang="en-US" sz="3487" dirty="0" err="1">
                <a:solidFill>
                  <a:srgbClr val="000000"/>
                </a:solidFill>
                <a:latin typeface="Open Sans 1 Bold"/>
              </a:rPr>
              <a:t>bản</a:t>
            </a:r>
            <a:r>
              <a:rPr lang="en-US" sz="3487" dirty="0">
                <a:solidFill>
                  <a:srgbClr val="000000"/>
                </a:solidFill>
                <a:latin typeface="Open Sans 1 Bold"/>
              </a:rPr>
              <a:t> </a:t>
            </a:r>
            <a:r>
              <a:rPr lang="en-US" sz="3487" dirty="0" err="1">
                <a:solidFill>
                  <a:srgbClr val="000000"/>
                </a:solidFill>
                <a:latin typeface="Open Sans 1 Bold"/>
              </a:rPr>
              <a:t>sao</a:t>
            </a:r>
            <a:endParaRPr lang="en-US" sz="3487" dirty="0">
              <a:solidFill>
                <a:srgbClr val="000000"/>
              </a:solidFill>
              <a:latin typeface="Open Sans 1 Bold"/>
            </a:endParaRPr>
          </a:p>
          <a:p>
            <a:pPr>
              <a:lnSpc>
                <a:spcPts val="4883"/>
              </a:lnSpc>
              <a:spcBef>
                <a:spcPct val="0"/>
              </a:spcBef>
            </a:pPr>
            <a:r>
              <a:rPr lang="en-US" sz="3300" dirty="0" err="1">
                <a:solidFill>
                  <a:srgbClr val="000000"/>
                </a:solidFill>
                <a:latin typeface="Open Sans 1" panose="020B0604020202020204" charset="0"/>
                <a:ea typeface="Open Sans 1" panose="020B0604020202020204" charset="0"/>
                <a:cs typeface="Open Sans 1" panose="020B0604020202020204" charset="0"/>
              </a:rPr>
              <a:t>Phân</a:t>
            </a:r>
            <a:r>
              <a:rPr lang="en-US" sz="3300" dirty="0">
                <a:solidFill>
                  <a:srgbClr val="000000"/>
                </a:solidFill>
                <a:latin typeface="Open Sans 1" panose="020B0604020202020204" charset="0"/>
                <a:ea typeface="Open Sans 1" panose="020B0604020202020204" charset="0"/>
                <a:cs typeface="Open Sans 1" panose="020B0604020202020204" charset="0"/>
              </a:rPr>
              <a:t> </a:t>
            </a:r>
            <a:r>
              <a:rPr lang="en-US" sz="3300" dirty="0" err="1">
                <a:solidFill>
                  <a:srgbClr val="000000"/>
                </a:solidFill>
                <a:latin typeface="Open Sans 1" panose="020B0604020202020204" charset="0"/>
                <a:ea typeface="Open Sans 1" panose="020B0604020202020204" charset="0"/>
                <a:cs typeface="Open Sans 1" panose="020B0604020202020204" charset="0"/>
              </a:rPr>
              <a:t>tán</a:t>
            </a:r>
            <a:r>
              <a:rPr lang="en-US" sz="3300" dirty="0">
                <a:solidFill>
                  <a:srgbClr val="000000"/>
                </a:solidFill>
                <a:latin typeface="Open Sans 1" panose="020B0604020202020204" charset="0"/>
                <a:ea typeface="Open Sans 1" panose="020B0604020202020204" charset="0"/>
                <a:cs typeface="Open Sans 1" panose="020B0604020202020204" charset="0"/>
              </a:rPr>
              <a:t> </a:t>
            </a:r>
            <a:r>
              <a:rPr lang="en-US" sz="3300" dirty="0" err="1">
                <a:solidFill>
                  <a:srgbClr val="000000"/>
                </a:solidFill>
                <a:latin typeface="Open Sans 1" panose="020B0604020202020204" charset="0"/>
                <a:ea typeface="Open Sans 1" panose="020B0604020202020204" charset="0"/>
                <a:cs typeface="Open Sans 1" panose="020B0604020202020204" charset="0"/>
              </a:rPr>
              <a:t>cơ</a:t>
            </a:r>
            <a:r>
              <a:rPr lang="en-US" sz="3300" dirty="0">
                <a:solidFill>
                  <a:srgbClr val="000000"/>
                </a:solidFill>
                <a:latin typeface="Open Sans 1" panose="020B0604020202020204" charset="0"/>
                <a:ea typeface="Open Sans 1" panose="020B0604020202020204" charset="0"/>
                <a:cs typeface="Open Sans 1" panose="020B0604020202020204" charset="0"/>
              </a:rPr>
              <a:t> </a:t>
            </a:r>
            <a:r>
              <a:rPr lang="en-US" sz="3300" dirty="0" err="1">
                <a:solidFill>
                  <a:srgbClr val="000000"/>
                </a:solidFill>
                <a:latin typeface="Open Sans 1" panose="020B0604020202020204" charset="0"/>
                <a:ea typeface="Open Sans 1" panose="020B0604020202020204" charset="0"/>
                <a:cs typeface="Open Sans 1" panose="020B0604020202020204" charset="0"/>
              </a:rPr>
              <a:t>sở</a:t>
            </a:r>
            <a:r>
              <a:rPr lang="en-US" sz="3300" dirty="0">
                <a:solidFill>
                  <a:srgbClr val="000000"/>
                </a:solidFill>
                <a:latin typeface="Open Sans 1" panose="020B0604020202020204" charset="0"/>
                <a:ea typeface="Open Sans 1" panose="020B0604020202020204" charset="0"/>
                <a:cs typeface="Open Sans 1" panose="020B0604020202020204" charset="0"/>
              </a:rPr>
              <a:t> </a:t>
            </a:r>
            <a:r>
              <a:rPr lang="en-US" sz="3300" dirty="0" err="1">
                <a:solidFill>
                  <a:srgbClr val="000000"/>
                </a:solidFill>
                <a:latin typeface="Open Sans 1" panose="020B0604020202020204" charset="0"/>
                <a:ea typeface="Open Sans 1" panose="020B0604020202020204" charset="0"/>
                <a:cs typeface="Open Sans 1" panose="020B0604020202020204" charset="0"/>
              </a:rPr>
              <a:t>dữ</a:t>
            </a:r>
            <a:r>
              <a:rPr lang="en-US" sz="3300" dirty="0">
                <a:solidFill>
                  <a:srgbClr val="000000"/>
                </a:solidFill>
                <a:latin typeface="Open Sans 1" panose="020B0604020202020204" charset="0"/>
                <a:ea typeface="Open Sans 1" panose="020B0604020202020204" charset="0"/>
                <a:cs typeface="Open Sans 1" panose="020B0604020202020204" charset="0"/>
              </a:rPr>
              <a:t> </a:t>
            </a:r>
            <a:r>
              <a:rPr lang="en-US" sz="3300" dirty="0" err="1">
                <a:solidFill>
                  <a:srgbClr val="000000"/>
                </a:solidFill>
                <a:latin typeface="Open Sans 1" panose="020B0604020202020204" charset="0"/>
                <a:ea typeface="Open Sans 1" panose="020B0604020202020204" charset="0"/>
                <a:cs typeface="Open Sans 1" panose="020B0604020202020204" charset="0"/>
              </a:rPr>
              <a:t>liệu</a:t>
            </a:r>
            <a:r>
              <a:rPr lang="en-US" sz="3300" dirty="0">
                <a:solidFill>
                  <a:srgbClr val="000000"/>
                </a:solidFill>
                <a:latin typeface="Open Sans 1" panose="020B0604020202020204" charset="0"/>
                <a:ea typeface="Open Sans 1" panose="020B0604020202020204" charset="0"/>
                <a:cs typeface="Open Sans 1" panose="020B0604020202020204" charset="0"/>
              </a:rPr>
              <a:t> </a:t>
            </a:r>
            <a:r>
              <a:rPr lang="en-US" sz="3300" dirty="0" err="1">
                <a:solidFill>
                  <a:srgbClr val="000000"/>
                </a:solidFill>
                <a:latin typeface="Open Sans 1" panose="020B0604020202020204" charset="0"/>
                <a:ea typeface="Open Sans 1" panose="020B0604020202020204" charset="0"/>
                <a:cs typeface="Open Sans 1" panose="020B0604020202020204" charset="0"/>
              </a:rPr>
              <a:t>theo</a:t>
            </a:r>
            <a:r>
              <a:rPr lang="en-US" sz="3300" dirty="0">
                <a:solidFill>
                  <a:srgbClr val="000000"/>
                </a:solidFill>
                <a:latin typeface="Open Sans 1" panose="020B0604020202020204" charset="0"/>
                <a:ea typeface="Open Sans 1" panose="020B0604020202020204" charset="0"/>
                <a:cs typeface="Open Sans 1" panose="020B0604020202020204" charset="0"/>
              </a:rPr>
              <a:t> </a:t>
            </a:r>
            <a:r>
              <a:rPr lang="en-US" sz="3300" dirty="0" err="1">
                <a:solidFill>
                  <a:srgbClr val="000000"/>
                </a:solidFill>
                <a:latin typeface="Open Sans 1" panose="020B0604020202020204" charset="0"/>
                <a:ea typeface="Open Sans 1" panose="020B0604020202020204" charset="0"/>
                <a:cs typeface="Open Sans 1" panose="020B0604020202020204" charset="0"/>
              </a:rPr>
              <a:t>bản</a:t>
            </a:r>
            <a:r>
              <a:rPr lang="en-US" sz="3300" dirty="0">
                <a:solidFill>
                  <a:srgbClr val="000000"/>
                </a:solidFill>
                <a:latin typeface="Open Sans 1" panose="020B0604020202020204" charset="0"/>
                <a:ea typeface="Open Sans 1" panose="020B0604020202020204" charset="0"/>
                <a:cs typeface="Open Sans 1" panose="020B0604020202020204" charset="0"/>
              </a:rPr>
              <a:t> </a:t>
            </a:r>
            <a:r>
              <a:rPr lang="en-US" sz="3300" dirty="0" err="1">
                <a:solidFill>
                  <a:srgbClr val="000000"/>
                </a:solidFill>
                <a:latin typeface="Open Sans 1" panose="020B0604020202020204" charset="0"/>
                <a:ea typeface="Open Sans 1" panose="020B0604020202020204" charset="0"/>
                <a:cs typeface="Open Sans 1" panose="020B0604020202020204" charset="0"/>
              </a:rPr>
              <a:t>sao</a:t>
            </a:r>
            <a:r>
              <a:rPr lang="en-US" sz="3300" dirty="0">
                <a:solidFill>
                  <a:srgbClr val="000000"/>
                </a:solidFill>
                <a:latin typeface="Open Sans 1" panose="020B0604020202020204" charset="0"/>
                <a:ea typeface="Open Sans 1" panose="020B0604020202020204" charset="0"/>
                <a:cs typeface="Open Sans 1" panose="020B0604020202020204" charset="0"/>
              </a:rPr>
              <a:t> ở </a:t>
            </a:r>
            <a:r>
              <a:rPr lang="en-US" sz="3300" dirty="0" err="1">
                <a:solidFill>
                  <a:srgbClr val="000000"/>
                </a:solidFill>
                <a:latin typeface="Open Sans 1" panose="020B0604020202020204" charset="0"/>
                <a:ea typeface="Open Sans 1" panose="020B0604020202020204" charset="0"/>
                <a:cs typeface="Open Sans 1" panose="020B0604020202020204" charset="0"/>
              </a:rPr>
              <a:t>đây</a:t>
            </a:r>
            <a:r>
              <a:rPr lang="en-US" sz="3300" dirty="0">
                <a:solidFill>
                  <a:srgbClr val="000000"/>
                </a:solidFill>
                <a:latin typeface="Open Sans 1" panose="020B0604020202020204" charset="0"/>
                <a:ea typeface="Open Sans 1" panose="020B0604020202020204" charset="0"/>
                <a:cs typeface="Open Sans 1" panose="020B0604020202020204" charset="0"/>
              </a:rPr>
              <a:t> </a:t>
            </a:r>
            <a:r>
              <a:rPr lang="en-US" sz="3300" dirty="0" err="1">
                <a:solidFill>
                  <a:srgbClr val="000000"/>
                </a:solidFill>
                <a:latin typeface="Open Sans 1" panose="020B0604020202020204" charset="0"/>
                <a:ea typeface="Open Sans 1" panose="020B0604020202020204" charset="0"/>
                <a:cs typeface="Open Sans 1" panose="020B0604020202020204" charset="0"/>
              </a:rPr>
              <a:t>thuộc</a:t>
            </a:r>
            <a:r>
              <a:rPr lang="en-US" sz="3300" dirty="0">
                <a:solidFill>
                  <a:srgbClr val="000000"/>
                </a:solidFill>
                <a:latin typeface="Open Sans 1" panose="020B0604020202020204" charset="0"/>
                <a:ea typeface="Open Sans 1" panose="020B0604020202020204" charset="0"/>
                <a:cs typeface="Open Sans 1" panose="020B0604020202020204" charset="0"/>
              </a:rPr>
              <a:t> </a:t>
            </a:r>
            <a:r>
              <a:rPr lang="en-US" sz="3300" b="1" dirty="0" err="1">
                <a:solidFill>
                  <a:srgbClr val="000000"/>
                </a:solidFill>
                <a:latin typeface="Open Sans 1" panose="020B0604020202020204" charset="0"/>
                <a:ea typeface="Open Sans 1" panose="020B0604020202020204" charset="0"/>
                <a:cs typeface="Open Sans 1" panose="020B0604020202020204" charset="0"/>
              </a:rPr>
              <a:t>chiến</a:t>
            </a:r>
            <a:r>
              <a:rPr lang="en-US" sz="3300" b="1" dirty="0">
                <a:solidFill>
                  <a:srgbClr val="000000"/>
                </a:solidFill>
                <a:latin typeface="Open Sans 1" panose="020B0604020202020204" charset="0"/>
                <a:ea typeface="Open Sans 1" panose="020B0604020202020204" charset="0"/>
                <a:cs typeface="Open Sans 1" panose="020B0604020202020204" charset="0"/>
              </a:rPr>
              <a:t> </a:t>
            </a:r>
            <a:r>
              <a:rPr lang="en-US" sz="3300" b="1" dirty="0" err="1">
                <a:solidFill>
                  <a:srgbClr val="000000"/>
                </a:solidFill>
                <a:latin typeface="Open Sans 1" panose="020B0604020202020204" charset="0"/>
                <a:ea typeface="Open Sans 1" panose="020B0604020202020204" charset="0"/>
                <a:cs typeface="Open Sans 1" panose="020B0604020202020204" charset="0"/>
              </a:rPr>
              <a:t>lược</a:t>
            </a:r>
            <a:r>
              <a:rPr lang="en-US" sz="3300" b="1" dirty="0">
                <a:solidFill>
                  <a:srgbClr val="000000"/>
                </a:solidFill>
                <a:latin typeface="Open Sans 1" panose="020B0604020202020204" charset="0"/>
                <a:ea typeface="Open Sans 1" panose="020B0604020202020204" charset="0"/>
                <a:cs typeface="Open Sans 1" panose="020B0604020202020204" charset="0"/>
              </a:rPr>
              <a:t> </a:t>
            </a:r>
            <a:r>
              <a:rPr lang="en-US" sz="3300" b="1" dirty="0" err="1">
                <a:solidFill>
                  <a:srgbClr val="000000"/>
                </a:solidFill>
                <a:latin typeface="Open Sans 1" panose="020B0604020202020204" charset="0"/>
                <a:ea typeface="Open Sans 1" panose="020B0604020202020204" charset="0"/>
                <a:cs typeface="Open Sans 1" panose="020B0604020202020204" charset="0"/>
              </a:rPr>
              <a:t>sao</a:t>
            </a:r>
            <a:r>
              <a:rPr lang="en-US" sz="3300" b="1" dirty="0">
                <a:solidFill>
                  <a:srgbClr val="000000"/>
                </a:solidFill>
                <a:latin typeface="Open Sans 1" panose="020B0604020202020204" charset="0"/>
                <a:ea typeface="Open Sans 1" panose="020B0604020202020204" charset="0"/>
                <a:cs typeface="Open Sans 1" panose="020B0604020202020204" charset="0"/>
              </a:rPr>
              <a:t> </a:t>
            </a:r>
            <a:r>
              <a:rPr lang="en-US" sz="3300" b="1" dirty="0" err="1">
                <a:solidFill>
                  <a:srgbClr val="000000"/>
                </a:solidFill>
                <a:latin typeface="Open Sans 1" panose="020B0604020202020204" charset="0"/>
                <a:ea typeface="Open Sans 1" panose="020B0604020202020204" charset="0"/>
                <a:cs typeface="Open Sans 1" panose="020B0604020202020204" charset="0"/>
              </a:rPr>
              <a:t>lặp</a:t>
            </a:r>
            <a:r>
              <a:rPr lang="en-US" sz="3300" b="1" dirty="0">
                <a:solidFill>
                  <a:srgbClr val="000000"/>
                </a:solidFill>
                <a:latin typeface="Open Sans 1" panose="020B0604020202020204" charset="0"/>
                <a:ea typeface="Open Sans 1" panose="020B0604020202020204" charset="0"/>
                <a:cs typeface="Open Sans 1" panose="020B0604020202020204" charset="0"/>
              </a:rPr>
              <a:t> </a:t>
            </a:r>
            <a:r>
              <a:rPr lang="en-US" sz="3300" b="1" dirty="0" err="1">
                <a:solidFill>
                  <a:srgbClr val="000000"/>
                </a:solidFill>
                <a:latin typeface="Open Sans 1" panose="020B0604020202020204" charset="0"/>
                <a:ea typeface="Open Sans 1" panose="020B0604020202020204" charset="0"/>
                <a:cs typeface="Open Sans 1" panose="020B0604020202020204" charset="0"/>
              </a:rPr>
              <a:t>đầy</a:t>
            </a:r>
            <a:r>
              <a:rPr lang="en-US" sz="3300" b="1" dirty="0">
                <a:solidFill>
                  <a:srgbClr val="000000"/>
                </a:solidFill>
                <a:latin typeface="Open Sans 1" panose="020B0604020202020204" charset="0"/>
                <a:ea typeface="Open Sans 1" panose="020B0604020202020204" charset="0"/>
                <a:cs typeface="Open Sans 1" panose="020B0604020202020204" charset="0"/>
              </a:rPr>
              <a:t> </a:t>
            </a:r>
            <a:r>
              <a:rPr lang="en-US" sz="3300" b="1" dirty="0" err="1">
                <a:solidFill>
                  <a:srgbClr val="000000"/>
                </a:solidFill>
                <a:latin typeface="Open Sans 1" panose="020B0604020202020204" charset="0"/>
                <a:ea typeface="Open Sans 1" panose="020B0604020202020204" charset="0"/>
                <a:cs typeface="Open Sans 1" panose="020B0604020202020204" charset="0"/>
              </a:rPr>
              <a:t>đủ</a:t>
            </a:r>
            <a:r>
              <a:rPr lang="en-US" sz="3300" b="1" dirty="0">
                <a:solidFill>
                  <a:srgbClr val="000000"/>
                </a:solidFill>
                <a:latin typeface="Open Sans 1" panose="020B0604020202020204" charset="0"/>
                <a:ea typeface="Open Sans 1" panose="020B0604020202020204" charset="0"/>
                <a:cs typeface="Open Sans 1" panose="020B0604020202020204" charset="0"/>
              </a:rPr>
              <a:t>, </a:t>
            </a:r>
            <a:r>
              <a:rPr lang="en-US" sz="3300" b="1" dirty="0" err="1">
                <a:solidFill>
                  <a:srgbClr val="000000"/>
                </a:solidFill>
                <a:latin typeface="Open Sans 1" panose="020B0604020202020204" charset="0"/>
                <a:ea typeface="Open Sans 1" panose="020B0604020202020204" charset="0"/>
                <a:cs typeface="Open Sans 1" panose="020B0604020202020204" charset="0"/>
              </a:rPr>
              <a:t>phân</a:t>
            </a:r>
            <a:r>
              <a:rPr lang="en-US" sz="3300" b="1" dirty="0">
                <a:solidFill>
                  <a:srgbClr val="000000"/>
                </a:solidFill>
                <a:latin typeface="Open Sans 1" panose="020B0604020202020204" charset="0"/>
                <a:ea typeface="Open Sans 1" panose="020B0604020202020204" charset="0"/>
                <a:cs typeface="Open Sans 1" panose="020B0604020202020204" charset="0"/>
              </a:rPr>
              <a:t> </a:t>
            </a:r>
            <a:r>
              <a:rPr lang="en-US" sz="3300" b="1" dirty="0" err="1">
                <a:solidFill>
                  <a:srgbClr val="000000"/>
                </a:solidFill>
                <a:latin typeface="Open Sans 1" panose="020B0604020202020204" charset="0"/>
                <a:ea typeface="Open Sans 1" panose="020B0604020202020204" charset="0"/>
                <a:cs typeface="Open Sans 1" panose="020B0604020202020204" charset="0"/>
              </a:rPr>
              <a:t>mảnh</a:t>
            </a:r>
            <a:r>
              <a:rPr lang="en-US" sz="3300" b="1" dirty="0">
                <a:solidFill>
                  <a:srgbClr val="000000"/>
                </a:solidFill>
                <a:latin typeface="Open Sans 1" panose="020B0604020202020204" charset="0"/>
                <a:ea typeface="Open Sans 1" panose="020B0604020202020204" charset="0"/>
                <a:cs typeface="Open Sans 1" panose="020B0604020202020204" charset="0"/>
              </a:rPr>
              <a:t> </a:t>
            </a:r>
            <a:r>
              <a:rPr lang="en-US" sz="3300" b="1" dirty="0" err="1">
                <a:solidFill>
                  <a:srgbClr val="000000"/>
                </a:solidFill>
                <a:latin typeface="Open Sans 1" panose="020B0604020202020204" charset="0"/>
                <a:ea typeface="Open Sans 1" panose="020B0604020202020204" charset="0"/>
                <a:cs typeface="Open Sans 1" panose="020B0604020202020204" charset="0"/>
              </a:rPr>
              <a:t>ngang</a:t>
            </a:r>
            <a:endParaRPr lang="en-US" sz="3300" b="1" dirty="0">
              <a:solidFill>
                <a:srgbClr val="000000"/>
              </a:solidFill>
              <a:latin typeface="Open Sans 1" panose="020B0604020202020204" charset="0"/>
              <a:ea typeface="Open Sans 1" panose="020B0604020202020204" charset="0"/>
              <a:cs typeface="Open Sans 1" panose="020B0604020202020204" charset="0"/>
            </a:endParaRPr>
          </a:p>
          <a:p>
            <a:pPr>
              <a:lnSpc>
                <a:spcPts val="4883"/>
              </a:lnSpc>
              <a:spcBef>
                <a:spcPct val="0"/>
              </a:spcBef>
            </a:pPr>
            <a:r>
              <a:rPr lang="en-US" sz="3300" dirty="0" err="1">
                <a:solidFill>
                  <a:srgbClr val="000000"/>
                </a:solidFill>
                <a:latin typeface="Open Sans 1"/>
              </a:rPr>
              <a:t>Cơ</a:t>
            </a:r>
            <a:r>
              <a:rPr lang="en-US" sz="3300" dirty="0">
                <a:solidFill>
                  <a:srgbClr val="000000"/>
                </a:solidFill>
                <a:latin typeface="Open Sans 1"/>
              </a:rPr>
              <a:t> </a:t>
            </a:r>
            <a:r>
              <a:rPr lang="en-US" sz="3300" dirty="0" err="1">
                <a:solidFill>
                  <a:srgbClr val="000000"/>
                </a:solidFill>
                <a:latin typeface="Open Sans 1"/>
              </a:rPr>
              <a:t>sở</a:t>
            </a:r>
            <a:r>
              <a:rPr lang="en-US" sz="3300" dirty="0">
                <a:solidFill>
                  <a:srgbClr val="000000"/>
                </a:solidFill>
                <a:latin typeface="Open Sans 1"/>
              </a:rPr>
              <a:t> </a:t>
            </a:r>
            <a:r>
              <a:rPr lang="en-US" sz="3300" dirty="0" err="1">
                <a:solidFill>
                  <a:srgbClr val="000000"/>
                </a:solidFill>
                <a:latin typeface="Open Sans 1"/>
              </a:rPr>
              <a:t>dữ</a:t>
            </a:r>
            <a:r>
              <a:rPr lang="en-US" sz="3300" dirty="0">
                <a:solidFill>
                  <a:srgbClr val="000000"/>
                </a:solidFill>
                <a:latin typeface="Open Sans 1"/>
              </a:rPr>
              <a:t> </a:t>
            </a:r>
            <a:r>
              <a:rPr lang="en-US" sz="3300" dirty="0" err="1">
                <a:solidFill>
                  <a:srgbClr val="000000"/>
                </a:solidFill>
                <a:latin typeface="Open Sans 1"/>
              </a:rPr>
              <a:t>liệu</a:t>
            </a:r>
            <a:r>
              <a:rPr lang="en-US" sz="3300" dirty="0">
                <a:solidFill>
                  <a:srgbClr val="000000"/>
                </a:solidFill>
                <a:latin typeface="Open Sans 1"/>
              </a:rPr>
              <a:t> </a:t>
            </a:r>
            <a:r>
              <a:rPr lang="en-US" sz="3300" dirty="0" err="1">
                <a:solidFill>
                  <a:srgbClr val="000000"/>
                </a:solidFill>
                <a:latin typeface="Open Sans 1"/>
              </a:rPr>
              <a:t>phân</a:t>
            </a:r>
            <a:r>
              <a:rPr lang="en-US" sz="3300" dirty="0">
                <a:solidFill>
                  <a:srgbClr val="000000"/>
                </a:solidFill>
                <a:latin typeface="Open Sans 1"/>
              </a:rPr>
              <a:t> </a:t>
            </a:r>
            <a:r>
              <a:rPr lang="en-US" sz="3300" dirty="0" err="1">
                <a:solidFill>
                  <a:srgbClr val="000000"/>
                </a:solidFill>
                <a:latin typeface="Open Sans 1"/>
              </a:rPr>
              <a:t>tán</a:t>
            </a:r>
            <a:r>
              <a:rPr lang="en-US" sz="3300" dirty="0">
                <a:solidFill>
                  <a:srgbClr val="000000"/>
                </a:solidFill>
                <a:latin typeface="Open Sans 1"/>
              </a:rPr>
              <a:t> </a:t>
            </a:r>
            <a:r>
              <a:rPr lang="en-US" sz="3300" dirty="0" err="1">
                <a:solidFill>
                  <a:srgbClr val="000000"/>
                </a:solidFill>
                <a:latin typeface="Open Sans 1"/>
              </a:rPr>
              <a:t>theo</a:t>
            </a:r>
            <a:r>
              <a:rPr lang="en-US" sz="3300" dirty="0">
                <a:solidFill>
                  <a:srgbClr val="000000"/>
                </a:solidFill>
                <a:latin typeface="Open Sans 1"/>
              </a:rPr>
              <a:t> </a:t>
            </a:r>
            <a:r>
              <a:rPr lang="en-US" sz="3300" dirty="0" err="1">
                <a:solidFill>
                  <a:srgbClr val="000000"/>
                </a:solidFill>
                <a:latin typeface="Open Sans 1"/>
              </a:rPr>
              <a:t>bản</a:t>
            </a:r>
            <a:r>
              <a:rPr lang="en-US" sz="3300" dirty="0">
                <a:solidFill>
                  <a:srgbClr val="000000"/>
                </a:solidFill>
                <a:latin typeface="Open Sans 1"/>
              </a:rPr>
              <a:t> </a:t>
            </a:r>
            <a:r>
              <a:rPr lang="en-US" sz="3300" dirty="0" err="1">
                <a:solidFill>
                  <a:srgbClr val="000000"/>
                </a:solidFill>
                <a:latin typeface="Open Sans 1"/>
              </a:rPr>
              <a:t>sao</a:t>
            </a:r>
            <a:r>
              <a:rPr lang="en-US" sz="3300" dirty="0">
                <a:solidFill>
                  <a:srgbClr val="000000"/>
                </a:solidFill>
                <a:latin typeface="Open Sans 1"/>
              </a:rPr>
              <a:t> </a:t>
            </a:r>
            <a:r>
              <a:rPr lang="en-US" sz="3300" dirty="0" err="1">
                <a:solidFill>
                  <a:srgbClr val="000000"/>
                </a:solidFill>
                <a:latin typeface="Open Sans 1"/>
              </a:rPr>
              <a:t>là</a:t>
            </a:r>
            <a:r>
              <a:rPr lang="en-US" sz="3300" dirty="0">
                <a:solidFill>
                  <a:srgbClr val="000000"/>
                </a:solidFill>
                <a:latin typeface="Open Sans 1"/>
              </a:rPr>
              <a:t> </a:t>
            </a:r>
            <a:r>
              <a:rPr lang="en-US" sz="3300" dirty="0" err="1">
                <a:solidFill>
                  <a:srgbClr val="000000"/>
                </a:solidFill>
                <a:latin typeface="Open Sans 1"/>
              </a:rPr>
              <a:t>một</a:t>
            </a:r>
            <a:r>
              <a:rPr lang="en-US" sz="3300" dirty="0">
                <a:solidFill>
                  <a:srgbClr val="000000"/>
                </a:solidFill>
                <a:latin typeface="Open Sans 1"/>
              </a:rPr>
              <a:t> </a:t>
            </a:r>
            <a:r>
              <a:rPr lang="en-US" sz="3300" dirty="0" err="1">
                <a:solidFill>
                  <a:srgbClr val="000000"/>
                </a:solidFill>
                <a:latin typeface="Open Sans 1"/>
              </a:rPr>
              <a:t>kiểu</a:t>
            </a:r>
            <a:r>
              <a:rPr lang="en-US" sz="3300" dirty="0">
                <a:solidFill>
                  <a:srgbClr val="000000"/>
                </a:solidFill>
                <a:latin typeface="Open Sans 1"/>
              </a:rPr>
              <a:t> </a:t>
            </a:r>
            <a:r>
              <a:rPr lang="en-US" sz="3300" dirty="0" err="1">
                <a:solidFill>
                  <a:srgbClr val="000000"/>
                </a:solidFill>
                <a:latin typeface="Open Sans 1"/>
              </a:rPr>
              <a:t>phân</a:t>
            </a:r>
            <a:r>
              <a:rPr lang="en-US" sz="3300" dirty="0">
                <a:solidFill>
                  <a:srgbClr val="000000"/>
                </a:solidFill>
                <a:latin typeface="Open Sans 1"/>
              </a:rPr>
              <a:t> </a:t>
            </a:r>
            <a:r>
              <a:rPr lang="en-US" sz="3300" dirty="0" err="1">
                <a:solidFill>
                  <a:srgbClr val="000000"/>
                </a:solidFill>
                <a:latin typeface="Open Sans 1"/>
              </a:rPr>
              <a:t>tán</a:t>
            </a:r>
            <a:r>
              <a:rPr lang="en-US" sz="3300" dirty="0">
                <a:solidFill>
                  <a:srgbClr val="000000"/>
                </a:solidFill>
                <a:latin typeface="Open Sans 1"/>
              </a:rPr>
              <a:t> </a:t>
            </a:r>
            <a:r>
              <a:rPr lang="en-US" sz="3300" dirty="0" err="1">
                <a:solidFill>
                  <a:srgbClr val="000000"/>
                </a:solidFill>
                <a:latin typeface="Open Sans 1"/>
              </a:rPr>
              <a:t>dữ</a:t>
            </a:r>
            <a:r>
              <a:rPr lang="en-US" sz="3300" dirty="0">
                <a:solidFill>
                  <a:srgbClr val="000000"/>
                </a:solidFill>
                <a:latin typeface="Open Sans 1"/>
              </a:rPr>
              <a:t> </a:t>
            </a:r>
            <a:r>
              <a:rPr lang="en-US" sz="3300" dirty="0" err="1">
                <a:solidFill>
                  <a:srgbClr val="000000"/>
                </a:solidFill>
                <a:latin typeface="Open Sans 1"/>
              </a:rPr>
              <a:t>liệu</a:t>
            </a:r>
            <a:r>
              <a:rPr lang="en-US" sz="3300" dirty="0">
                <a:solidFill>
                  <a:srgbClr val="000000"/>
                </a:solidFill>
                <a:latin typeface="Open Sans 1"/>
              </a:rPr>
              <a:t> </a:t>
            </a:r>
            <a:r>
              <a:rPr lang="en-US" sz="3300" dirty="0" err="1">
                <a:solidFill>
                  <a:srgbClr val="000000"/>
                </a:solidFill>
                <a:latin typeface="Open Sans 1"/>
              </a:rPr>
              <a:t>trong</a:t>
            </a:r>
            <a:r>
              <a:rPr lang="en-US" sz="3300" dirty="0">
                <a:solidFill>
                  <a:srgbClr val="000000"/>
                </a:solidFill>
                <a:latin typeface="Open Sans 1"/>
              </a:rPr>
              <a:t> </a:t>
            </a:r>
            <a:r>
              <a:rPr lang="en-US" sz="3300" dirty="0" err="1">
                <a:solidFill>
                  <a:srgbClr val="000000"/>
                </a:solidFill>
                <a:latin typeface="Open Sans 1"/>
              </a:rPr>
              <a:t>đó</a:t>
            </a:r>
            <a:r>
              <a:rPr lang="en-US" sz="3300" dirty="0">
                <a:solidFill>
                  <a:srgbClr val="000000"/>
                </a:solidFill>
                <a:latin typeface="Open Sans 1"/>
              </a:rPr>
              <a:t> các </a:t>
            </a:r>
            <a:r>
              <a:rPr lang="en-US" sz="3300" dirty="0" err="1">
                <a:solidFill>
                  <a:srgbClr val="000000"/>
                </a:solidFill>
                <a:latin typeface="Open Sans 1"/>
              </a:rPr>
              <a:t>bản</a:t>
            </a:r>
            <a:r>
              <a:rPr lang="en-US" sz="3300" dirty="0">
                <a:solidFill>
                  <a:srgbClr val="000000"/>
                </a:solidFill>
                <a:latin typeface="Open Sans 1"/>
              </a:rPr>
              <a:t> </a:t>
            </a:r>
            <a:r>
              <a:rPr lang="en-US" sz="3300" dirty="0" err="1">
                <a:solidFill>
                  <a:srgbClr val="000000"/>
                </a:solidFill>
                <a:latin typeface="Open Sans 1"/>
              </a:rPr>
              <a:t>sao</a:t>
            </a:r>
            <a:r>
              <a:rPr lang="en-US" sz="3300" dirty="0">
                <a:solidFill>
                  <a:srgbClr val="000000"/>
                </a:solidFill>
                <a:latin typeface="Open Sans 1"/>
              </a:rPr>
              <a:t> </a:t>
            </a:r>
            <a:r>
              <a:rPr lang="en-US" sz="3300" dirty="0" err="1">
                <a:solidFill>
                  <a:srgbClr val="000000"/>
                </a:solidFill>
                <a:latin typeface="Open Sans 1"/>
              </a:rPr>
              <a:t>của</a:t>
            </a:r>
            <a:r>
              <a:rPr lang="en-US" sz="3300" dirty="0">
                <a:solidFill>
                  <a:srgbClr val="000000"/>
                </a:solidFill>
                <a:latin typeface="Open Sans 1"/>
              </a:rPr>
              <a:t> </a:t>
            </a:r>
            <a:r>
              <a:rPr lang="en-US" sz="3300" dirty="0" err="1">
                <a:solidFill>
                  <a:srgbClr val="000000"/>
                </a:solidFill>
                <a:latin typeface="Open Sans 1"/>
              </a:rPr>
              <a:t>cơ</a:t>
            </a:r>
            <a:r>
              <a:rPr lang="en-US" sz="3300" dirty="0">
                <a:solidFill>
                  <a:srgbClr val="000000"/>
                </a:solidFill>
                <a:latin typeface="Open Sans 1"/>
              </a:rPr>
              <a:t> </a:t>
            </a:r>
            <a:r>
              <a:rPr lang="en-US" sz="3300" dirty="0" err="1">
                <a:solidFill>
                  <a:srgbClr val="000000"/>
                </a:solidFill>
                <a:latin typeface="Open Sans 1"/>
              </a:rPr>
              <a:t>sở</a:t>
            </a:r>
            <a:r>
              <a:rPr lang="en-US" sz="3300" dirty="0">
                <a:solidFill>
                  <a:srgbClr val="000000"/>
                </a:solidFill>
                <a:latin typeface="Open Sans 1"/>
              </a:rPr>
              <a:t> </a:t>
            </a:r>
            <a:r>
              <a:rPr lang="en-US" sz="3300" dirty="0" err="1">
                <a:solidFill>
                  <a:srgbClr val="000000"/>
                </a:solidFill>
                <a:latin typeface="Open Sans 1"/>
              </a:rPr>
              <a:t>dữ</a:t>
            </a:r>
            <a:r>
              <a:rPr lang="en-US" sz="3300" dirty="0">
                <a:solidFill>
                  <a:srgbClr val="000000"/>
                </a:solidFill>
                <a:latin typeface="Open Sans 1"/>
              </a:rPr>
              <a:t> </a:t>
            </a:r>
            <a:r>
              <a:rPr lang="en-US" sz="3300" dirty="0" err="1">
                <a:solidFill>
                  <a:srgbClr val="000000"/>
                </a:solidFill>
                <a:latin typeface="Open Sans 1"/>
              </a:rPr>
              <a:t>liệu</a:t>
            </a:r>
            <a:r>
              <a:rPr lang="en-US" sz="3300" dirty="0">
                <a:solidFill>
                  <a:srgbClr val="000000"/>
                </a:solidFill>
                <a:latin typeface="Open Sans 1"/>
              </a:rPr>
              <a:t> </a:t>
            </a:r>
            <a:r>
              <a:rPr lang="en-US" sz="3300" dirty="0" err="1">
                <a:solidFill>
                  <a:srgbClr val="000000"/>
                </a:solidFill>
                <a:latin typeface="Open Sans 1"/>
              </a:rPr>
              <a:t>được</a:t>
            </a:r>
            <a:r>
              <a:rPr lang="en-US" sz="3300" dirty="0">
                <a:solidFill>
                  <a:srgbClr val="000000"/>
                </a:solidFill>
                <a:latin typeface="Open Sans 1"/>
              </a:rPr>
              <a:t> </a:t>
            </a:r>
            <a:r>
              <a:rPr lang="en-US" sz="3300" dirty="0" err="1">
                <a:solidFill>
                  <a:srgbClr val="000000"/>
                </a:solidFill>
                <a:latin typeface="Open Sans 1"/>
              </a:rPr>
              <a:t>lưu</a:t>
            </a:r>
            <a:r>
              <a:rPr lang="en-US" sz="3300" dirty="0">
                <a:solidFill>
                  <a:srgbClr val="000000"/>
                </a:solidFill>
                <a:latin typeface="Open Sans 1"/>
              </a:rPr>
              <a:t> </a:t>
            </a:r>
            <a:r>
              <a:rPr lang="en-US" sz="3300" dirty="0" err="1">
                <a:solidFill>
                  <a:srgbClr val="000000"/>
                </a:solidFill>
                <a:latin typeface="Open Sans 1"/>
              </a:rPr>
              <a:t>trữ</a:t>
            </a:r>
            <a:r>
              <a:rPr lang="en-US" sz="3300" dirty="0">
                <a:solidFill>
                  <a:srgbClr val="000000"/>
                </a:solidFill>
                <a:latin typeface="Open Sans 1"/>
              </a:rPr>
              <a:t> </a:t>
            </a:r>
            <a:r>
              <a:rPr lang="en-US" sz="3300" dirty="0" err="1">
                <a:solidFill>
                  <a:srgbClr val="000000"/>
                </a:solidFill>
                <a:latin typeface="Open Sans 1"/>
              </a:rPr>
              <a:t>trên</a:t>
            </a:r>
            <a:r>
              <a:rPr lang="en-US" sz="3300" dirty="0">
                <a:solidFill>
                  <a:srgbClr val="000000"/>
                </a:solidFill>
                <a:latin typeface="Open Sans 1"/>
              </a:rPr>
              <a:t> </a:t>
            </a:r>
            <a:r>
              <a:rPr lang="en-US" sz="3300" dirty="0" err="1">
                <a:solidFill>
                  <a:srgbClr val="000000"/>
                </a:solidFill>
                <a:latin typeface="Open Sans 1"/>
              </a:rPr>
              <a:t>nhiều</a:t>
            </a:r>
            <a:r>
              <a:rPr lang="en-US" sz="3300" dirty="0">
                <a:solidFill>
                  <a:srgbClr val="000000"/>
                </a:solidFill>
                <a:latin typeface="Open Sans 1"/>
              </a:rPr>
              <a:t> </a:t>
            </a:r>
            <a:r>
              <a:rPr lang="en-US" sz="3300" dirty="0" err="1">
                <a:solidFill>
                  <a:srgbClr val="000000"/>
                </a:solidFill>
                <a:latin typeface="Open Sans 1"/>
              </a:rPr>
              <a:t>máy</a:t>
            </a:r>
            <a:r>
              <a:rPr lang="en-US" sz="3300" dirty="0">
                <a:solidFill>
                  <a:srgbClr val="000000"/>
                </a:solidFill>
                <a:latin typeface="Open Sans 1"/>
              </a:rPr>
              <a:t> </a:t>
            </a:r>
            <a:r>
              <a:rPr lang="en-US" sz="3300" dirty="0" err="1">
                <a:solidFill>
                  <a:srgbClr val="000000"/>
                </a:solidFill>
                <a:latin typeface="Open Sans 1"/>
              </a:rPr>
              <a:t>chủ</a:t>
            </a:r>
            <a:r>
              <a:rPr lang="en-US" sz="3300" dirty="0">
                <a:solidFill>
                  <a:srgbClr val="000000"/>
                </a:solidFill>
                <a:latin typeface="Open Sans 1"/>
              </a:rPr>
              <a:t> </a:t>
            </a:r>
            <a:r>
              <a:rPr lang="en-US" sz="3300" dirty="0" err="1">
                <a:solidFill>
                  <a:srgbClr val="000000"/>
                </a:solidFill>
                <a:latin typeface="Open Sans 1"/>
              </a:rPr>
              <a:t>khác</a:t>
            </a:r>
            <a:r>
              <a:rPr lang="en-US" sz="3300" dirty="0">
                <a:solidFill>
                  <a:srgbClr val="000000"/>
                </a:solidFill>
                <a:latin typeface="Open Sans 1"/>
              </a:rPr>
              <a:t> </a:t>
            </a:r>
            <a:r>
              <a:rPr lang="en-US" sz="3300" dirty="0" err="1">
                <a:solidFill>
                  <a:srgbClr val="000000"/>
                </a:solidFill>
                <a:latin typeface="Open Sans 1"/>
              </a:rPr>
              <a:t>nhau</a:t>
            </a:r>
            <a:r>
              <a:rPr lang="en-US" sz="3300" dirty="0">
                <a:solidFill>
                  <a:srgbClr val="000000"/>
                </a:solidFill>
                <a:latin typeface="Open Sans 1"/>
              </a:rPr>
              <a:t>. </a:t>
            </a:r>
            <a:r>
              <a:rPr lang="en-US" sz="3300" dirty="0" err="1">
                <a:solidFill>
                  <a:srgbClr val="000000"/>
                </a:solidFill>
                <a:latin typeface="Open Sans 1"/>
              </a:rPr>
              <a:t>Mỗi</a:t>
            </a:r>
            <a:r>
              <a:rPr lang="en-US" sz="3300" dirty="0">
                <a:solidFill>
                  <a:srgbClr val="000000"/>
                </a:solidFill>
                <a:latin typeface="Open Sans 1"/>
              </a:rPr>
              <a:t> </a:t>
            </a:r>
            <a:r>
              <a:rPr lang="en-US" sz="3300" dirty="0" err="1">
                <a:solidFill>
                  <a:srgbClr val="000000"/>
                </a:solidFill>
                <a:latin typeface="Open Sans 1"/>
              </a:rPr>
              <a:t>bản</a:t>
            </a:r>
            <a:r>
              <a:rPr lang="en-US" sz="3300" dirty="0">
                <a:solidFill>
                  <a:srgbClr val="000000"/>
                </a:solidFill>
                <a:latin typeface="Open Sans 1"/>
              </a:rPr>
              <a:t> </a:t>
            </a:r>
            <a:r>
              <a:rPr lang="en-US" sz="3300" dirty="0" err="1">
                <a:solidFill>
                  <a:srgbClr val="000000"/>
                </a:solidFill>
                <a:latin typeface="Open Sans 1"/>
              </a:rPr>
              <a:t>sao</a:t>
            </a:r>
            <a:r>
              <a:rPr lang="en-US" sz="3300" dirty="0">
                <a:solidFill>
                  <a:srgbClr val="000000"/>
                </a:solidFill>
                <a:latin typeface="Open Sans 1"/>
              </a:rPr>
              <a:t> </a:t>
            </a:r>
            <a:r>
              <a:rPr lang="en-US" sz="3300" dirty="0" err="1">
                <a:solidFill>
                  <a:srgbClr val="000000"/>
                </a:solidFill>
                <a:latin typeface="Open Sans 1"/>
              </a:rPr>
              <a:t>được</a:t>
            </a:r>
            <a:r>
              <a:rPr lang="en-US" sz="3300" dirty="0">
                <a:solidFill>
                  <a:srgbClr val="000000"/>
                </a:solidFill>
                <a:latin typeface="Open Sans 1"/>
              </a:rPr>
              <a:t> </a:t>
            </a:r>
            <a:r>
              <a:rPr lang="en-US" sz="3300" dirty="0" err="1">
                <a:solidFill>
                  <a:srgbClr val="000000"/>
                </a:solidFill>
                <a:latin typeface="Open Sans 1"/>
              </a:rPr>
              <a:t>cập</a:t>
            </a:r>
            <a:r>
              <a:rPr lang="en-US" sz="3300" dirty="0">
                <a:solidFill>
                  <a:srgbClr val="000000"/>
                </a:solidFill>
                <a:latin typeface="Open Sans 1"/>
              </a:rPr>
              <a:t> </a:t>
            </a:r>
            <a:r>
              <a:rPr lang="en-US" sz="3300" dirty="0" err="1">
                <a:solidFill>
                  <a:srgbClr val="000000"/>
                </a:solidFill>
                <a:latin typeface="Open Sans 1"/>
              </a:rPr>
              <a:t>nhật</a:t>
            </a:r>
            <a:r>
              <a:rPr lang="en-US" sz="3300" dirty="0">
                <a:solidFill>
                  <a:srgbClr val="000000"/>
                </a:solidFill>
                <a:latin typeface="Open Sans 1"/>
              </a:rPr>
              <a:t> </a:t>
            </a:r>
            <a:r>
              <a:rPr lang="en-US" sz="3300" dirty="0" err="1">
                <a:solidFill>
                  <a:srgbClr val="000000"/>
                </a:solidFill>
                <a:latin typeface="Open Sans 1"/>
              </a:rPr>
              <a:t>đồng</a:t>
            </a:r>
            <a:r>
              <a:rPr lang="en-US" sz="3300" dirty="0">
                <a:solidFill>
                  <a:srgbClr val="000000"/>
                </a:solidFill>
                <a:latin typeface="Open Sans 1"/>
              </a:rPr>
              <a:t> </a:t>
            </a:r>
            <a:r>
              <a:rPr lang="en-US" sz="3300" dirty="0" err="1">
                <a:solidFill>
                  <a:srgbClr val="000000"/>
                </a:solidFill>
                <a:latin typeface="Open Sans 1"/>
              </a:rPr>
              <a:t>bộ</a:t>
            </a:r>
            <a:r>
              <a:rPr lang="en-US" sz="3300" dirty="0">
                <a:solidFill>
                  <a:srgbClr val="000000"/>
                </a:solidFill>
                <a:latin typeface="Open Sans 1"/>
              </a:rPr>
              <a:t> </a:t>
            </a:r>
            <a:r>
              <a:rPr lang="en-US" sz="3300" dirty="0" err="1">
                <a:solidFill>
                  <a:srgbClr val="000000"/>
                </a:solidFill>
                <a:latin typeface="Open Sans 1"/>
              </a:rPr>
              <a:t>với</a:t>
            </a:r>
            <a:r>
              <a:rPr lang="en-US" sz="3300" dirty="0">
                <a:solidFill>
                  <a:srgbClr val="000000"/>
                </a:solidFill>
                <a:latin typeface="Open Sans 1"/>
              </a:rPr>
              <a:t> các </a:t>
            </a:r>
            <a:r>
              <a:rPr lang="en-US" sz="3300" dirty="0" err="1">
                <a:solidFill>
                  <a:srgbClr val="000000"/>
                </a:solidFill>
                <a:latin typeface="Open Sans 1"/>
              </a:rPr>
              <a:t>bản</a:t>
            </a:r>
            <a:r>
              <a:rPr lang="en-US" sz="3300" dirty="0">
                <a:solidFill>
                  <a:srgbClr val="000000"/>
                </a:solidFill>
                <a:latin typeface="Open Sans 1"/>
              </a:rPr>
              <a:t> </a:t>
            </a:r>
            <a:r>
              <a:rPr lang="en-US" sz="3300" dirty="0" err="1">
                <a:solidFill>
                  <a:srgbClr val="000000"/>
                </a:solidFill>
                <a:latin typeface="Open Sans 1"/>
              </a:rPr>
              <a:t>sao</a:t>
            </a:r>
            <a:r>
              <a:rPr lang="en-US" sz="3300" dirty="0">
                <a:solidFill>
                  <a:srgbClr val="000000"/>
                </a:solidFill>
                <a:latin typeface="Open Sans 1"/>
              </a:rPr>
              <a:t> </a:t>
            </a:r>
            <a:r>
              <a:rPr lang="en-US" sz="3300" dirty="0" err="1">
                <a:solidFill>
                  <a:srgbClr val="000000"/>
                </a:solidFill>
                <a:latin typeface="Open Sans 1"/>
              </a:rPr>
              <a:t>khác</a:t>
            </a:r>
            <a:r>
              <a:rPr lang="en-US" sz="3300" dirty="0">
                <a:solidFill>
                  <a:srgbClr val="000000"/>
                </a:solidFill>
                <a:latin typeface="Open Sans 1"/>
              </a:rPr>
              <a:t> </a:t>
            </a:r>
            <a:r>
              <a:rPr lang="en-US" sz="3300" dirty="0" err="1">
                <a:solidFill>
                  <a:srgbClr val="000000"/>
                </a:solidFill>
                <a:latin typeface="Open Sans 1"/>
              </a:rPr>
              <a:t>để</a:t>
            </a:r>
            <a:r>
              <a:rPr lang="en-US" sz="3300" dirty="0">
                <a:solidFill>
                  <a:srgbClr val="000000"/>
                </a:solidFill>
                <a:latin typeface="Open Sans 1"/>
              </a:rPr>
              <a:t> </a:t>
            </a:r>
            <a:r>
              <a:rPr lang="en-US" sz="3300" dirty="0" err="1">
                <a:solidFill>
                  <a:srgbClr val="000000"/>
                </a:solidFill>
                <a:latin typeface="Open Sans 1"/>
              </a:rPr>
              <a:t>đảm</a:t>
            </a:r>
            <a:r>
              <a:rPr lang="en-US" sz="3300" dirty="0">
                <a:solidFill>
                  <a:srgbClr val="000000"/>
                </a:solidFill>
                <a:latin typeface="Open Sans 1"/>
              </a:rPr>
              <a:t> </a:t>
            </a:r>
            <a:r>
              <a:rPr lang="en-US" sz="3300" dirty="0" err="1">
                <a:solidFill>
                  <a:srgbClr val="000000"/>
                </a:solidFill>
                <a:latin typeface="Open Sans 1"/>
              </a:rPr>
              <a:t>bảo</a:t>
            </a:r>
            <a:r>
              <a:rPr lang="en-US" sz="3300" dirty="0">
                <a:solidFill>
                  <a:srgbClr val="000000"/>
                </a:solidFill>
                <a:latin typeface="Open Sans 1"/>
              </a:rPr>
              <a:t> </a:t>
            </a:r>
            <a:r>
              <a:rPr lang="en-US" sz="3300" dirty="0" err="1">
                <a:solidFill>
                  <a:srgbClr val="000000"/>
                </a:solidFill>
                <a:latin typeface="Open Sans 1"/>
              </a:rPr>
              <a:t>tính</a:t>
            </a:r>
            <a:r>
              <a:rPr lang="en-US" sz="3300" dirty="0">
                <a:solidFill>
                  <a:srgbClr val="000000"/>
                </a:solidFill>
                <a:latin typeface="Open Sans 1"/>
              </a:rPr>
              <a:t> </a:t>
            </a:r>
            <a:r>
              <a:rPr lang="en-US" sz="3300" dirty="0" err="1">
                <a:solidFill>
                  <a:srgbClr val="000000"/>
                </a:solidFill>
                <a:latin typeface="Open Sans 1"/>
              </a:rPr>
              <a:t>nhất</a:t>
            </a:r>
            <a:r>
              <a:rPr lang="en-US" sz="3300" dirty="0">
                <a:solidFill>
                  <a:srgbClr val="000000"/>
                </a:solidFill>
                <a:latin typeface="Open Sans 1"/>
              </a:rPr>
              <a:t> </a:t>
            </a:r>
            <a:r>
              <a:rPr lang="en-US" sz="3300" dirty="0" err="1">
                <a:solidFill>
                  <a:srgbClr val="000000"/>
                </a:solidFill>
                <a:latin typeface="Open Sans 1"/>
              </a:rPr>
              <a:t>quán</a:t>
            </a:r>
            <a:r>
              <a:rPr lang="en-US" sz="3300" dirty="0">
                <a:solidFill>
                  <a:srgbClr val="000000"/>
                </a:solidFill>
                <a:latin typeface="Open Sans 1"/>
              </a:rPr>
              <a:t> </a:t>
            </a:r>
            <a:r>
              <a:rPr lang="en-US" sz="3300" dirty="0" err="1">
                <a:solidFill>
                  <a:srgbClr val="000000"/>
                </a:solidFill>
                <a:latin typeface="Open Sans 1"/>
              </a:rPr>
              <a:t>của</a:t>
            </a:r>
            <a:r>
              <a:rPr lang="en-US" sz="3300" dirty="0">
                <a:solidFill>
                  <a:srgbClr val="000000"/>
                </a:solidFill>
                <a:latin typeface="Open Sans 1"/>
              </a:rPr>
              <a:t> </a:t>
            </a:r>
            <a:r>
              <a:rPr lang="en-US" sz="3300" dirty="0" err="1">
                <a:solidFill>
                  <a:srgbClr val="000000"/>
                </a:solidFill>
                <a:latin typeface="Open Sans 1"/>
              </a:rPr>
              <a:t>dữ</a:t>
            </a:r>
            <a:r>
              <a:rPr lang="en-US" sz="3300" dirty="0">
                <a:solidFill>
                  <a:srgbClr val="000000"/>
                </a:solidFill>
                <a:latin typeface="Open Sans 1"/>
              </a:rPr>
              <a:t> </a:t>
            </a:r>
            <a:r>
              <a:rPr lang="en-US" sz="3300" dirty="0" err="1">
                <a:solidFill>
                  <a:srgbClr val="000000"/>
                </a:solidFill>
                <a:latin typeface="Open Sans 1"/>
              </a:rPr>
              <a:t>liệu</a:t>
            </a:r>
            <a:r>
              <a:rPr lang="en-US" sz="3300" dirty="0">
                <a:solidFill>
                  <a:srgbClr val="000000"/>
                </a:solidFill>
                <a:latin typeface="Open Sans 1"/>
              </a:rPr>
              <a:t>. </a:t>
            </a:r>
          </a:p>
          <a:p>
            <a:pPr>
              <a:lnSpc>
                <a:spcPts val="4883"/>
              </a:lnSpc>
              <a:spcBef>
                <a:spcPct val="0"/>
              </a:spcBef>
            </a:pPr>
            <a:r>
              <a:rPr lang="en-US" sz="3300" dirty="0" err="1">
                <a:solidFill>
                  <a:srgbClr val="000000"/>
                </a:solidFill>
                <a:latin typeface="Open Sans 1"/>
              </a:rPr>
              <a:t>Cơ</a:t>
            </a:r>
            <a:r>
              <a:rPr lang="en-US" sz="3300" dirty="0">
                <a:solidFill>
                  <a:srgbClr val="000000"/>
                </a:solidFill>
                <a:latin typeface="Open Sans 1"/>
              </a:rPr>
              <a:t> </a:t>
            </a:r>
            <a:r>
              <a:rPr lang="en-US" sz="3300" dirty="0" err="1">
                <a:solidFill>
                  <a:srgbClr val="000000"/>
                </a:solidFill>
                <a:latin typeface="Open Sans 1"/>
              </a:rPr>
              <a:t>sở</a:t>
            </a:r>
            <a:r>
              <a:rPr lang="en-US" sz="3300" dirty="0">
                <a:solidFill>
                  <a:srgbClr val="000000"/>
                </a:solidFill>
                <a:latin typeface="Open Sans 1"/>
              </a:rPr>
              <a:t> </a:t>
            </a:r>
            <a:r>
              <a:rPr lang="en-US" sz="3300" dirty="0" err="1">
                <a:solidFill>
                  <a:srgbClr val="000000"/>
                </a:solidFill>
                <a:latin typeface="Open Sans 1"/>
              </a:rPr>
              <a:t>dữ</a:t>
            </a:r>
            <a:r>
              <a:rPr lang="en-US" sz="3300" dirty="0">
                <a:solidFill>
                  <a:srgbClr val="000000"/>
                </a:solidFill>
                <a:latin typeface="Open Sans 1"/>
              </a:rPr>
              <a:t> </a:t>
            </a:r>
            <a:r>
              <a:rPr lang="en-US" sz="3300" dirty="0" err="1">
                <a:solidFill>
                  <a:srgbClr val="000000"/>
                </a:solidFill>
                <a:latin typeface="Open Sans 1"/>
              </a:rPr>
              <a:t>liệu</a:t>
            </a:r>
            <a:r>
              <a:rPr lang="en-US" sz="3300" dirty="0">
                <a:solidFill>
                  <a:srgbClr val="000000"/>
                </a:solidFill>
                <a:latin typeface="Open Sans 1"/>
              </a:rPr>
              <a:t> </a:t>
            </a:r>
            <a:r>
              <a:rPr lang="en-US" sz="3300" dirty="0" err="1">
                <a:solidFill>
                  <a:srgbClr val="000000"/>
                </a:solidFill>
                <a:latin typeface="Open Sans 1"/>
              </a:rPr>
              <a:t>phân</a:t>
            </a:r>
            <a:r>
              <a:rPr lang="en-US" sz="3300" dirty="0">
                <a:solidFill>
                  <a:srgbClr val="000000"/>
                </a:solidFill>
                <a:latin typeface="Open Sans 1"/>
              </a:rPr>
              <a:t> </a:t>
            </a:r>
            <a:r>
              <a:rPr lang="en-US" sz="3300" dirty="0" err="1">
                <a:solidFill>
                  <a:srgbClr val="000000"/>
                </a:solidFill>
                <a:latin typeface="Open Sans 1"/>
              </a:rPr>
              <a:t>tán</a:t>
            </a:r>
            <a:r>
              <a:rPr lang="en-US" sz="3300" dirty="0">
                <a:solidFill>
                  <a:srgbClr val="000000"/>
                </a:solidFill>
                <a:latin typeface="Open Sans 1"/>
              </a:rPr>
              <a:t> </a:t>
            </a:r>
            <a:r>
              <a:rPr lang="en-US" sz="3300" dirty="0" err="1">
                <a:solidFill>
                  <a:srgbClr val="000000"/>
                </a:solidFill>
                <a:latin typeface="Open Sans 1"/>
              </a:rPr>
              <a:t>theo</a:t>
            </a:r>
            <a:r>
              <a:rPr lang="en-US" sz="3300" dirty="0">
                <a:solidFill>
                  <a:srgbClr val="000000"/>
                </a:solidFill>
                <a:latin typeface="Open Sans 1"/>
              </a:rPr>
              <a:t> </a:t>
            </a:r>
            <a:r>
              <a:rPr lang="en-US" sz="3300" dirty="0" err="1">
                <a:solidFill>
                  <a:srgbClr val="000000"/>
                </a:solidFill>
                <a:latin typeface="Open Sans 1"/>
              </a:rPr>
              <a:t>bản</a:t>
            </a:r>
            <a:r>
              <a:rPr lang="en-US" sz="3300" dirty="0">
                <a:solidFill>
                  <a:srgbClr val="000000"/>
                </a:solidFill>
                <a:latin typeface="Open Sans 1"/>
              </a:rPr>
              <a:t> </a:t>
            </a:r>
            <a:r>
              <a:rPr lang="en-US" sz="3300" dirty="0" err="1">
                <a:solidFill>
                  <a:srgbClr val="000000"/>
                </a:solidFill>
                <a:latin typeface="Open Sans 1"/>
              </a:rPr>
              <a:t>sao</a:t>
            </a:r>
            <a:r>
              <a:rPr lang="en-US" sz="3300" dirty="0">
                <a:solidFill>
                  <a:srgbClr val="000000"/>
                </a:solidFill>
                <a:latin typeface="Open Sans 1"/>
              </a:rPr>
              <a:t> </a:t>
            </a:r>
            <a:r>
              <a:rPr lang="en-US" sz="3300" dirty="0" err="1">
                <a:solidFill>
                  <a:srgbClr val="000000"/>
                </a:solidFill>
                <a:latin typeface="Open Sans 1"/>
              </a:rPr>
              <a:t>được</a:t>
            </a:r>
            <a:r>
              <a:rPr lang="en-US" sz="3300" dirty="0">
                <a:solidFill>
                  <a:srgbClr val="000000"/>
                </a:solidFill>
                <a:latin typeface="Open Sans 1"/>
              </a:rPr>
              <a:t> </a:t>
            </a:r>
            <a:r>
              <a:rPr lang="en-US" sz="3300" dirty="0" err="1">
                <a:solidFill>
                  <a:srgbClr val="000000"/>
                </a:solidFill>
                <a:latin typeface="Open Sans 1"/>
              </a:rPr>
              <a:t>chọn</a:t>
            </a:r>
            <a:r>
              <a:rPr lang="en-US" sz="3300" dirty="0">
                <a:solidFill>
                  <a:srgbClr val="000000"/>
                </a:solidFill>
                <a:latin typeface="Open Sans 1"/>
              </a:rPr>
              <a:t> </a:t>
            </a:r>
            <a:r>
              <a:rPr lang="en-US" sz="3300" dirty="0" err="1">
                <a:solidFill>
                  <a:srgbClr val="000000"/>
                </a:solidFill>
                <a:latin typeface="Open Sans 1"/>
              </a:rPr>
              <a:t>cho</a:t>
            </a:r>
            <a:r>
              <a:rPr lang="en-US" sz="3300" dirty="0">
                <a:solidFill>
                  <a:srgbClr val="000000"/>
                </a:solidFill>
                <a:latin typeface="Open Sans 1"/>
              </a:rPr>
              <a:t> </a:t>
            </a:r>
            <a:r>
              <a:rPr lang="en-US" sz="3300" dirty="0" err="1">
                <a:solidFill>
                  <a:srgbClr val="000000"/>
                </a:solidFill>
                <a:latin typeface="Open Sans 1"/>
              </a:rPr>
              <a:t>bài</a:t>
            </a:r>
            <a:r>
              <a:rPr lang="en-US" sz="3300" dirty="0">
                <a:solidFill>
                  <a:srgbClr val="000000"/>
                </a:solidFill>
                <a:latin typeface="Open Sans 1"/>
              </a:rPr>
              <a:t> </a:t>
            </a:r>
            <a:r>
              <a:rPr lang="en-US" sz="3300" dirty="0" err="1">
                <a:solidFill>
                  <a:srgbClr val="000000"/>
                </a:solidFill>
                <a:latin typeface="Open Sans 1"/>
              </a:rPr>
              <a:t>toán</a:t>
            </a:r>
            <a:r>
              <a:rPr lang="en-US" sz="3300" dirty="0">
                <a:solidFill>
                  <a:srgbClr val="000000"/>
                </a:solidFill>
                <a:latin typeface="Open Sans 1"/>
              </a:rPr>
              <a:t> </a:t>
            </a:r>
            <a:r>
              <a:rPr lang="en-US" sz="3300" dirty="0" err="1">
                <a:solidFill>
                  <a:srgbClr val="000000"/>
                </a:solidFill>
                <a:latin typeface="Open Sans 1"/>
              </a:rPr>
              <a:t>vì</a:t>
            </a:r>
            <a:r>
              <a:rPr lang="en-US" sz="3300" dirty="0">
                <a:solidFill>
                  <a:srgbClr val="000000"/>
                </a:solidFill>
                <a:latin typeface="Open Sans 1"/>
              </a:rPr>
              <a:t> </a:t>
            </a:r>
            <a:r>
              <a:rPr lang="en-US" sz="3300" dirty="0" err="1">
                <a:solidFill>
                  <a:srgbClr val="000000"/>
                </a:solidFill>
                <a:latin typeface="Open Sans 1"/>
              </a:rPr>
              <a:t>nó</a:t>
            </a:r>
            <a:r>
              <a:rPr lang="en-US" sz="3300" dirty="0">
                <a:solidFill>
                  <a:srgbClr val="000000"/>
                </a:solidFill>
                <a:latin typeface="Open Sans 1"/>
              </a:rPr>
              <a:t> </a:t>
            </a:r>
            <a:r>
              <a:rPr lang="en-US" sz="3300" dirty="0" err="1">
                <a:solidFill>
                  <a:srgbClr val="000000"/>
                </a:solidFill>
                <a:latin typeface="Open Sans 1"/>
              </a:rPr>
              <a:t>mang</a:t>
            </a:r>
            <a:r>
              <a:rPr lang="en-US" sz="3300" dirty="0">
                <a:solidFill>
                  <a:srgbClr val="000000"/>
                </a:solidFill>
                <a:latin typeface="Open Sans 1"/>
              </a:rPr>
              <a:t> </a:t>
            </a:r>
            <a:r>
              <a:rPr lang="en-US" sz="3300" dirty="0" err="1">
                <a:solidFill>
                  <a:srgbClr val="000000"/>
                </a:solidFill>
                <a:latin typeface="Open Sans 1"/>
              </a:rPr>
              <a:t>lại</a:t>
            </a:r>
            <a:r>
              <a:rPr lang="en-US" sz="3300" dirty="0">
                <a:solidFill>
                  <a:srgbClr val="000000"/>
                </a:solidFill>
                <a:latin typeface="Open Sans 1"/>
              </a:rPr>
              <a:t> các </a:t>
            </a:r>
            <a:r>
              <a:rPr lang="en-US" sz="3300" dirty="0" err="1">
                <a:solidFill>
                  <a:srgbClr val="000000"/>
                </a:solidFill>
                <a:latin typeface="Open Sans 1"/>
              </a:rPr>
              <a:t>lợi</a:t>
            </a:r>
            <a:r>
              <a:rPr lang="en-US" sz="3300" dirty="0">
                <a:solidFill>
                  <a:srgbClr val="000000"/>
                </a:solidFill>
                <a:latin typeface="Open Sans 1"/>
              </a:rPr>
              <a:t> </a:t>
            </a:r>
            <a:r>
              <a:rPr lang="en-US" sz="3300" dirty="0" err="1">
                <a:solidFill>
                  <a:srgbClr val="000000"/>
                </a:solidFill>
                <a:latin typeface="Open Sans 1"/>
              </a:rPr>
              <a:t>ích</a:t>
            </a:r>
            <a:r>
              <a:rPr lang="en-US" sz="3300" dirty="0">
                <a:solidFill>
                  <a:srgbClr val="000000"/>
                </a:solidFill>
                <a:latin typeface="Open Sans 1"/>
              </a:rPr>
              <a:t> </a:t>
            </a:r>
            <a:r>
              <a:rPr lang="en-US" sz="3300" dirty="0" err="1">
                <a:solidFill>
                  <a:srgbClr val="000000"/>
                </a:solidFill>
                <a:latin typeface="Open Sans 1"/>
              </a:rPr>
              <a:t>như</a:t>
            </a:r>
            <a:r>
              <a:rPr lang="en-US" sz="3300" dirty="0">
                <a:solidFill>
                  <a:srgbClr val="000000"/>
                </a:solidFill>
                <a:latin typeface="Open Sans 1"/>
              </a:rPr>
              <a:t>:</a:t>
            </a:r>
          </a:p>
          <a:p>
            <a:pPr>
              <a:lnSpc>
                <a:spcPts val="4883"/>
              </a:lnSpc>
              <a:spcBef>
                <a:spcPct val="0"/>
              </a:spcBef>
            </a:pPr>
            <a:r>
              <a:rPr lang="en-US" sz="3300" dirty="0">
                <a:solidFill>
                  <a:srgbClr val="000000"/>
                </a:solidFill>
                <a:latin typeface="Open Sans 1"/>
              </a:rPr>
              <a:t>- </a:t>
            </a:r>
            <a:r>
              <a:rPr lang="en-US" sz="3300" dirty="0" err="1">
                <a:solidFill>
                  <a:srgbClr val="000000"/>
                </a:solidFill>
                <a:latin typeface="Open Sans 1"/>
              </a:rPr>
              <a:t>Sẵn</a:t>
            </a:r>
            <a:r>
              <a:rPr lang="en-US" sz="3300" dirty="0">
                <a:solidFill>
                  <a:srgbClr val="000000"/>
                </a:solidFill>
                <a:latin typeface="Open Sans 1"/>
              </a:rPr>
              <a:t> </a:t>
            </a:r>
            <a:r>
              <a:rPr lang="en-US" sz="3300" dirty="0" err="1">
                <a:solidFill>
                  <a:srgbClr val="000000"/>
                </a:solidFill>
                <a:latin typeface="Open Sans 1"/>
              </a:rPr>
              <a:t>sàng</a:t>
            </a:r>
            <a:r>
              <a:rPr lang="en-US" sz="3300" dirty="0">
                <a:solidFill>
                  <a:srgbClr val="000000"/>
                </a:solidFill>
                <a:latin typeface="Open Sans 1"/>
              </a:rPr>
              <a:t> </a:t>
            </a:r>
            <a:r>
              <a:rPr lang="en-US" sz="3300" dirty="0" err="1">
                <a:solidFill>
                  <a:srgbClr val="000000"/>
                </a:solidFill>
                <a:latin typeface="Open Sans 1"/>
              </a:rPr>
              <a:t>cao</a:t>
            </a:r>
            <a:r>
              <a:rPr lang="en-US" sz="3300" dirty="0">
                <a:solidFill>
                  <a:srgbClr val="000000"/>
                </a:solidFill>
                <a:latin typeface="Open Sans 1"/>
              </a:rPr>
              <a:t>: </a:t>
            </a:r>
            <a:r>
              <a:rPr lang="en-US" sz="3300" dirty="0" err="1">
                <a:solidFill>
                  <a:srgbClr val="000000"/>
                </a:solidFill>
                <a:latin typeface="Open Sans 1"/>
              </a:rPr>
              <a:t>Dữ</a:t>
            </a:r>
            <a:r>
              <a:rPr lang="en-US" sz="3300" dirty="0">
                <a:solidFill>
                  <a:srgbClr val="000000"/>
                </a:solidFill>
                <a:latin typeface="Open Sans 1"/>
              </a:rPr>
              <a:t> </a:t>
            </a:r>
            <a:r>
              <a:rPr lang="en-US" sz="3300" dirty="0" err="1">
                <a:solidFill>
                  <a:srgbClr val="000000"/>
                </a:solidFill>
                <a:latin typeface="Open Sans 1"/>
              </a:rPr>
              <a:t>liệu</a:t>
            </a:r>
            <a:r>
              <a:rPr lang="en-US" sz="3300" dirty="0">
                <a:solidFill>
                  <a:srgbClr val="000000"/>
                </a:solidFill>
                <a:latin typeface="Open Sans 1"/>
              </a:rPr>
              <a:t> </a:t>
            </a:r>
            <a:r>
              <a:rPr lang="en-US" sz="3300" dirty="0" err="1">
                <a:solidFill>
                  <a:srgbClr val="000000"/>
                </a:solidFill>
                <a:latin typeface="Open Sans 1"/>
              </a:rPr>
              <a:t>được</a:t>
            </a:r>
            <a:r>
              <a:rPr lang="en-US" sz="3300" dirty="0">
                <a:solidFill>
                  <a:srgbClr val="000000"/>
                </a:solidFill>
                <a:latin typeface="Open Sans 1"/>
              </a:rPr>
              <a:t> </a:t>
            </a:r>
            <a:r>
              <a:rPr lang="en-US" sz="3300" dirty="0" err="1">
                <a:solidFill>
                  <a:srgbClr val="000000"/>
                </a:solidFill>
                <a:latin typeface="Open Sans 1"/>
              </a:rPr>
              <a:t>lưu</a:t>
            </a:r>
            <a:r>
              <a:rPr lang="en-US" sz="3300" dirty="0">
                <a:solidFill>
                  <a:srgbClr val="000000"/>
                </a:solidFill>
                <a:latin typeface="Open Sans 1"/>
              </a:rPr>
              <a:t> </a:t>
            </a:r>
            <a:r>
              <a:rPr lang="en-US" sz="3300" dirty="0" err="1">
                <a:solidFill>
                  <a:srgbClr val="000000"/>
                </a:solidFill>
                <a:latin typeface="Open Sans 1"/>
              </a:rPr>
              <a:t>trữ</a:t>
            </a:r>
            <a:r>
              <a:rPr lang="en-US" sz="3300" dirty="0">
                <a:solidFill>
                  <a:srgbClr val="000000"/>
                </a:solidFill>
                <a:latin typeface="Open Sans 1"/>
              </a:rPr>
              <a:t> ở </a:t>
            </a:r>
            <a:r>
              <a:rPr lang="en-US" sz="3300" dirty="0" err="1">
                <a:solidFill>
                  <a:srgbClr val="000000"/>
                </a:solidFill>
                <a:latin typeface="Open Sans 1"/>
              </a:rPr>
              <a:t>nhiều</a:t>
            </a:r>
            <a:r>
              <a:rPr lang="en-US" sz="3300" dirty="0">
                <a:solidFill>
                  <a:srgbClr val="000000"/>
                </a:solidFill>
                <a:latin typeface="Open Sans 1"/>
              </a:rPr>
              <a:t> </a:t>
            </a:r>
            <a:r>
              <a:rPr lang="en-US" sz="3300" dirty="0" err="1">
                <a:solidFill>
                  <a:srgbClr val="000000"/>
                </a:solidFill>
                <a:latin typeface="Open Sans 1"/>
              </a:rPr>
              <a:t>địa</a:t>
            </a:r>
            <a:r>
              <a:rPr lang="en-US" sz="3300" dirty="0">
                <a:solidFill>
                  <a:srgbClr val="000000"/>
                </a:solidFill>
                <a:latin typeface="Open Sans 1"/>
              </a:rPr>
              <a:t> </a:t>
            </a:r>
            <a:r>
              <a:rPr lang="en-US" sz="3300" dirty="0" err="1">
                <a:solidFill>
                  <a:srgbClr val="000000"/>
                </a:solidFill>
                <a:latin typeface="Open Sans 1"/>
              </a:rPr>
              <a:t>điểm</a:t>
            </a:r>
            <a:r>
              <a:rPr lang="en-US" sz="3300" dirty="0">
                <a:solidFill>
                  <a:srgbClr val="000000"/>
                </a:solidFill>
                <a:latin typeface="Open Sans 1"/>
              </a:rPr>
              <a:t>, </a:t>
            </a:r>
            <a:r>
              <a:rPr lang="en-US" sz="3300" dirty="0" err="1">
                <a:solidFill>
                  <a:srgbClr val="000000"/>
                </a:solidFill>
                <a:latin typeface="Open Sans 1"/>
              </a:rPr>
              <a:t>giảm</a:t>
            </a:r>
            <a:r>
              <a:rPr lang="en-US" sz="3300" dirty="0">
                <a:solidFill>
                  <a:srgbClr val="000000"/>
                </a:solidFill>
                <a:latin typeface="Open Sans 1"/>
              </a:rPr>
              <a:t> </a:t>
            </a:r>
            <a:r>
              <a:rPr lang="en-US" sz="3300" dirty="0" err="1">
                <a:solidFill>
                  <a:srgbClr val="000000"/>
                </a:solidFill>
                <a:latin typeface="Open Sans 1"/>
              </a:rPr>
              <a:t>rủi</a:t>
            </a:r>
            <a:r>
              <a:rPr lang="en-US" sz="3300" dirty="0">
                <a:solidFill>
                  <a:srgbClr val="000000"/>
                </a:solidFill>
                <a:latin typeface="Open Sans 1"/>
              </a:rPr>
              <a:t> </a:t>
            </a:r>
            <a:r>
              <a:rPr lang="en-US" sz="3300" dirty="0" err="1">
                <a:solidFill>
                  <a:srgbClr val="000000"/>
                </a:solidFill>
                <a:latin typeface="Open Sans 1"/>
              </a:rPr>
              <a:t>ro</a:t>
            </a:r>
            <a:r>
              <a:rPr lang="en-US" sz="3300" dirty="0">
                <a:solidFill>
                  <a:srgbClr val="000000"/>
                </a:solidFill>
                <a:latin typeface="Open Sans 1"/>
              </a:rPr>
              <a:t> </a:t>
            </a:r>
            <a:r>
              <a:rPr lang="en-US" sz="3300" dirty="0" err="1">
                <a:solidFill>
                  <a:srgbClr val="000000"/>
                </a:solidFill>
                <a:latin typeface="Open Sans 1"/>
              </a:rPr>
              <a:t>mất</a:t>
            </a:r>
            <a:r>
              <a:rPr lang="en-US" sz="3300" dirty="0">
                <a:solidFill>
                  <a:srgbClr val="000000"/>
                </a:solidFill>
                <a:latin typeface="Open Sans 1"/>
              </a:rPr>
              <a:t> </a:t>
            </a:r>
            <a:r>
              <a:rPr lang="en-US" sz="3300" dirty="0" err="1">
                <a:solidFill>
                  <a:srgbClr val="000000"/>
                </a:solidFill>
                <a:latin typeface="Open Sans 1"/>
              </a:rPr>
              <a:t>mát</a:t>
            </a:r>
            <a:r>
              <a:rPr lang="en-US" sz="3300" dirty="0">
                <a:solidFill>
                  <a:srgbClr val="000000"/>
                </a:solidFill>
                <a:latin typeface="Open Sans 1"/>
              </a:rPr>
              <a:t> </a:t>
            </a:r>
            <a:r>
              <a:rPr lang="en-US" sz="3300" dirty="0" err="1">
                <a:solidFill>
                  <a:srgbClr val="000000"/>
                </a:solidFill>
                <a:latin typeface="Open Sans 1"/>
              </a:rPr>
              <a:t>dữ</a:t>
            </a:r>
            <a:r>
              <a:rPr lang="en-US" sz="3300" dirty="0">
                <a:solidFill>
                  <a:srgbClr val="000000"/>
                </a:solidFill>
                <a:latin typeface="Open Sans 1"/>
              </a:rPr>
              <a:t> </a:t>
            </a:r>
            <a:r>
              <a:rPr lang="en-US" sz="3300" dirty="0" err="1">
                <a:solidFill>
                  <a:srgbClr val="000000"/>
                </a:solidFill>
                <a:latin typeface="Open Sans 1"/>
              </a:rPr>
              <a:t>liệu</a:t>
            </a:r>
            <a:r>
              <a:rPr lang="en-US" sz="3300" dirty="0">
                <a:solidFill>
                  <a:srgbClr val="000000"/>
                </a:solidFill>
                <a:latin typeface="Open Sans 1"/>
              </a:rPr>
              <a:t> </a:t>
            </a:r>
            <a:r>
              <a:rPr lang="en-US" sz="3300" dirty="0" err="1">
                <a:solidFill>
                  <a:srgbClr val="000000"/>
                </a:solidFill>
                <a:latin typeface="Open Sans 1"/>
              </a:rPr>
              <a:t>và</a:t>
            </a:r>
            <a:r>
              <a:rPr lang="en-US" sz="3300" dirty="0">
                <a:solidFill>
                  <a:srgbClr val="000000"/>
                </a:solidFill>
                <a:latin typeface="Open Sans 1"/>
              </a:rPr>
              <a:t> </a:t>
            </a:r>
            <a:r>
              <a:rPr lang="en-US" sz="3300" dirty="0" err="1">
                <a:solidFill>
                  <a:srgbClr val="000000"/>
                </a:solidFill>
                <a:latin typeface="Open Sans 1"/>
              </a:rPr>
              <a:t>đảm</a:t>
            </a:r>
            <a:r>
              <a:rPr lang="en-US" sz="3300" dirty="0">
                <a:solidFill>
                  <a:srgbClr val="000000"/>
                </a:solidFill>
                <a:latin typeface="Open Sans 1"/>
              </a:rPr>
              <a:t> </a:t>
            </a:r>
            <a:r>
              <a:rPr lang="en-US" sz="3300" dirty="0" err="1">
                <a:solidFill>
                  <a:srgbClr val="000000"/>
                </a:solidFill>
                <a:latin typeface="Open Sans 1"/>
              </a:rPr>
              <a:t>bảo</a:t>
            </a:r>
            <a:r>
              <a:rPr lang="en-US" sz="3300" dirty="0">
                <a:solidFill>
                  <a:srgbClr val="000000"/>
                </a:solidFill>
                <a:latin typeface="Open Sans 1"/>
              </a:rPr>
              <a:t> </a:t>
            </a:r>
            <a:r>
              <a:rPr lang="en-US" sz="3300" dirty="0" err="1">
                <a:solidFill>
                  <a:srgbClr val="000000"/>
                </a:solidFill>
                <a:latin typeface="Open Sans 1"/>
              </a:rPr>
              <a:t>tính</a:t>
            </a:r>
            <a:r>
              <a:rPr lang="en-US" sz="3300" dirty="0">
                <a:solidFill>
                  <a:srgbClr val="000000"/>
                </a:solidFill>
                <a:latin typeface="Open Sans 1"/>
              </a:rPr>
              <a:t> </a:t>
            </a:r>
            <a:r>
              <a:rPr lang="en-US" sz="3300" dirty="0" err="1">
                <a:solidFill>
                  <a:srgbClr val="000000"/>
                </a:solidFill>
                <a:latin typeface="Open Sans 1"/>
              </a:rPr>
              <a:t>sẵn</a:t>
            </a:r>
            <a:r>
              <a:rPr lang="en-US" sz="3300" dirty="0">
                <a:solidFill>
                  <a:srgbClr val="000000"/>
                </a:solidFill>
                <a:latin typeface="Open Sans 1"/>
              </a:rPr>
              <a:t> </a:t>
            </a:r>
            <a:r>
              <a:rPr lang="en-US" sz="3300" dirty="0" err="1">
                <a:solidFill>
                  <a:srgbClr val="000000"/>
                </a:solidFill>
                <a:latin typeface="Open Sans 1"/>
              </a:rPr>
              <a:t>sàng</a:t>
            </a:r>
            <a:r>
              <a:rPr lang="en-US" sz="3300" dirty="0">
                <a:solidFill>
                  <a:srgbClr val="000000"/>
                </a:solidFill>
                <a:latin typeface="Open Sans 1"/>
              </a:rPr>
              <a:t> </a:t>
            </a:r>
            <a:r>
              <a:rPr lang="en-US" sz="3300" dirty="0" err="1">
                <a:solidFill>
                  <a:srgbClr val="000000"/>
                </a:solidFill>
                <a:latin typeface="Open Sans 1"/>
              </a:rPr>
              <a:t>của</a:t>
            </a:r>
            <a:r>
              <a:rPr lang="en-US" sz="3300" dirty="0">
                <a:solidFill>
                  <a:srgbClr val="000000"/>
                </a:solidFill>
                <a:latin typeface="Open Sans 1"/>
              </a:rPr>
              <a:t> </a:t>
            </a:r>
            <a:r>
              <a:rPr lang="en-US" sz="3300" dirty="0" err="1">
                <a:solidFill>
                  <a:srgbClr val="000000"/>
                </a:solidFill>
                <a:latin typeface="Open Sans 1"/>
              </a:rPr>
              <a:t>hệ</a:t>
            </a:r>
            <a:r>
              <a:rPr lang="en-US" sz="3300" dirty="0">
                <a:solidFill>
                  <a:srgbClr val="000000"/>
                </a:solidFill>
                <a:latin typeface="Open Sans 1"/>
              </a:rPr>
              <a:t> </a:t>
            </a:r>
            <a:r>
              <a:rPr lang="en-US" sz="3300" dirty="0" err="1">
                <a:solidFill>
                  <a:srgbClr val="000000"/>
                </a:solidFill>
                <a:latin typeface="Open Sans 1"/>
              </a:rPr>
              <a:t>thống</a:t>
            </a:r>
            <a:r>
              <a:rPr lang="en-US" sz="3300" dirty="0">
                <a:solidFill>
                  <a:srgbClr val="000000"/>
                </a:solidFill>
                <a:latin typeface="Open Sans 1"/>
              </a:rPr>
              <a:t>.</a:t>
            </a:r>
          </a:p>
          <a:p>
            <a:pPr>
              <a:lnSpc>
                <a:spcPts val="4883"/>
              </a:lnSpc>
              <a:spcBef>
                <a:spcPct val="0"/>
              </a:spcBef>
            </a:pPr>
            <a:r>
              <a:rPr lang="en-US" sz="3300" dirty="0">
                <a:solidFill>
                  <a:srgbClr val="000000"/>
                </a:solidFill>
                <a:latin typeface="Open Sans 1"/>
              </a:rPr>
              <a:t>- </a:t>
            </a:r>
            <a:r>
              <a:rPr lang="en-US" sz="3300" dirty="0" err="1">
                <a:solidFill>
                  <a:srgbClr val="000000"/>
                </a:solidFill>
                <a:latin typeface="Open Sans 1"/>
              </a:rPr>
              <a:t>Chịu</a:t>
            </a:r>
            <a:r>
              <a:rPr lang="en-US" sz="3300" dirty="0">
                <a:solidFill>
                  <a:srgbClr val="000000"/>
                </a:solidFill>
                <a:latin typeface="Open Sans 1"/>
              </a:rPr>
              <a:t> </a:t>
            </a:r>
            <a:r>
              <a:rPr lang="en-US" sz="3300" dirty="0" err="1">
                <a:solidFill>
                  <a:srgbClr val="000000"/>
                </a:solidFill>
                <a:latin typeface="Open Sans 1"/>
              </a:rPr>
              <a:t>tải</a:t>
            </a:r>
            <a:r>
              <a:rPr lang="en-US" sz="3300" dirty="0">
                <a:solidFill>
                  <a:srgbClr val="000000"/>
                </a:solidFill>
                <a:latin typeface="Open Sans 1"/>
              </a:rPr>
              <a:t> </a:t>
            </a:r>
            <a:r>
              <a:rPr lang="en-US" sz="3300" dirty="0" err="1">
                <a:solidFill>
                  <a:srgbClr val="000000"/>
                </a:solidFill>
                <a:latin typeface="Open Sans 1"/>
              </a:rPr>
              <a:t>tốt</a:t>
            </a:r>
            <a:r>
              <a:rPr lang="en-US" sz="3300" dirty="0">
                <a:solidFill>
                  <a:srgbClr val="000000"/>
                </a:solidFill>
                <a:latin typeface="Open Sans 1"/>
              </a:rPr>
              <a:t>: </a:t>
            </a:r>
            <a:r>
              <a:rPr lang="en-US" sz="3300" dirty="0" err="1">
                <a:solidFill>
                  <a:srgbClr val="000000"/>
                </a:solidFill>
                <a:latin typeface="Open Sans 1"/>
              </a:rPr>
              <a:t>Có</a:t>
            </a:r>
            <a:r>
              <a:rPr lang="en-US" sz="3300" dirty="0">
                <a:solidFill>
                  <a:srgbClr val="000000"/>
                </a:solidFill>
                <a:latin typeface="Open Sans 1"/>
              </a:rPr>
              <a:t> </a:t>
            </a:r>
            <a:r>
              <a:rPr lang="en-US" sz="3300" dirty="0" err="1">
                <a:solidFill>
                  <a:srgbClr val="000000"/>
                </a:solidFill>
                <a:latin typeface="Open Sans 1"/>
              </a:rPr>
              <a:t>thể</a:t>
            </a:r>
            <a:r>
              <a:rPr lang="en-US" sz="3300" dirty="0">
                <a:solidFill>
                  <a:srgbClr val="000000"/>
                </a:solidFill>
                <a:latin typeface="Open Sans 1"/>
              </a:rPr>
              <a:t> </a:t>
            </a:r>
            <a:r>
              <a:rPr lang="en-US" sz="3300" dirty="0" err="1">
                <a:solidFill>
                  <a:srgbClr val="000000"/>
                </a:solidFill>
                <a:latin typeface="Open Sans 1"/>
              </a:rPr>
              <a:t>mở</a:t>
            </a:r>
            <a:r>
              <a:rPr lang="en-US" sz="3300" dirty="0">
                <a:solidFill>
                  <a:srgbClr val="000000"/>
                </a:solidFill>
                <a:latin typeface="Open Sans 1"/>
              </a:rPr>
              <a:t> </a:t>
            </a:r>
            <a:r>
              <a:rPr lang="en-US" sz="3300" dirty="0" err="1">
                <a:solidFill>
                  <a:srgbClr val="000000"/>
                </a:solidFill>
                <a:latin typeface="Open Sans 1"/>
              </a:rPr>
              <a:t>rộng</a:t>
            </a:r>
            <a:r>
              <a:rPr lang="en-US" sz="3300" dirty="0">
                <a:solidFill>
                  <a:srgbClr val="000000"/>
                </a:solidFill>
                <a:latin typeface="Open Sans 1"/>
              </a:rPr>
              <a:t> </a:t>
            </a:r>
            <a:r>
              <a:rPr lang="en-US" sz="3300" dirty="0" err="1">
                <a:solidFill>
                  <a:srgbClr val="000000"/>
                </a:solidFill>
                <a:latin typeface="Open Sans 1"/>
              </a:rPr>
              <a:t>dễ</a:t>
            </a:r>
            <a:r>
              <a:rPr lang="en-US" sz="3300" dirty="0">
                <a:solidFill>
                  <a:srgbClr val="000000"/>
                </a:solidFill>
                <a:latin typeface="Open Sans 1"/>
              </a:rPr>
              <a:t> </a:t>
            </a:r>
            <a:r>
              <a:rPr lang="en-US" sz="3300" dirty="0" err="1">
                <a:solidFill>
                  <a:srgbClr val="000000"/>
                </a:solidFill>
                <a:latin typeface="Open Sans 1"/>
              </a:rPr>
              <a:t>dàng</a:t>
            </a:r>
            <a:r>
              <a:rPr lang="en-US" sz="3300" dirty="0">
                <a:solidFill>
                  <a:srgbClr val="000000"/>
                </a:solidFill>
                <a:latin typeface="Open Sans 1"/>
              </a:rPr>
              <a:t> </a:t>
            </a:r>
            <a:r>
              <a:rPr lang="en-US" sz="3300" dirty="0" err="1">
                <a:solidFill>
                  <a:srgbClr val="000000"/>
                </a:solidFill>
                <a:latin typeface="Open Sans 1"/>
              </a:rPr>
              <a:t>bằng</a:t>
            </a:r>
            <a:r>
              <a:rPr lang="en-US" sz="3300" dirty="0">
                <a:solidFill>
                  <a:srgbClr val="000000"/>
                </a:solidFill>
                <a:latin typeface="Open Sans 1"/>
              </a:rPr>
              <a:t> </a:t>
            </a:r>
            <a:r>
              <a:rPr lang="en-US" sz="3300" dirty="0" err="1">
                <a:solidFill>
                  <a:srgbClr val="000000"/>
                </a:solidFill>
                <a:latin typeface="Open Sans 1"/>
              </a:rPr>
              <a:t>cách</a:t>
            </a:r>
            <a:r>
              <a:rPr lang="en-US" sz="3300" dirty="0">
                <a:solidFill>
                  <a:srgbClr val="000000"/>
                </a:solidFill>
                <a:latin typeface="Open Sans 1"/>
              </a:rPr>
              <a:t> </a:t>
            </a:r>
            <a:r>
              <a:rPr lang="en-US" sz="3300" dirty="0" err="1">
                <a:solidFill>
                  <a:srgbClr val="000000"/>
                </a:solidFill>
                <a:latin typeface="Open Sans 1"/>
              </a:rPr>
              <a:t>thêm</a:t>
            </a:r>
            <a:r>
              <a:rPr lang="en-US" sz="3300" dirty="0">
                <a:solidFill>
                  <a:srgbClr val="000000"/>
                </a:solidFill>
                <a:latin typeface="Open Sans 1"/>
              </a:rPr>
              <a:t> </a:t>
            </a:r>
            <a:r>
              <a:rPr lang="en-US" sz="3300" dirty="0" err="1">
                <a:solidFill>
                  <a:srgbClr val="000000"/>
                </a:solidFill>
                <a:latin typeface="Open Sans 1"/>
              </a:rPr>
              <a:t>bản</a:t>
            </a:r>
            <a:r>
              <a:rPr lang="en-US" sz="3300" dirty="0">
                <a:solidFill>
                  <a:srgbClr val="000000"/>
                </a:solidFill>
                <a:latin typeface="Open Sans 1"/>
              </a:rPr>
              <a:t> </a:t>
            </a:r>
            <a:r>
              <a:rPr lang="en-US" sz="3300" dirty="0" err="1">
                <a:solidFill>
                  <a:srgbClr val="000000"/>
                </a:solidFill>
                <a:latin typeface="Open Sans 1"/>
              </a:rPr>
              <a:t>sao</a:t>
            </a:r>
            <a:r>
              <a:rPr lang="en-US" sz="3300" dirty="0">
                <a:solidFill>
                  <a:srgbClr val="000000"/>
                </a:solidFill>
                <a:latin typeface="Open Sans 1"/>
              </a:rPr>
              <a:t>, </a:t>
            </a:r>
            <a:r>
              <a:rPr lang="en-US" sz="3300" dirty="0" err="1">
                <a:solidFill>
                  <a:srgbClr val="000000"/>
                </a:solidFill>
                <a:latin typeface="Open Sans 1"/>
              </a:rPr>
              <a:t>cải</a:t>
            </a:r>
            <a:r>
              <a:rPr lang="en-US" sz="3300" dirty="0">
                <a:solidFill>
                  <a:srgbClr val="000000"/>
                </a:solidFill>
                <a:latin typeface="Open Sans 1"/>
              </a:rPr>
              <a:t> </a:t>
            </a:r>
            <a:r>
              <a:rPr lang="en-US" sz="3300" dirty="0" err="1">
                <a:solidFill>
                  <a:srgbClr val="000000"/>
                </a:solidFill>
                <a:latin typeface="Open Sans 1"/>
              </a:rPr>
              <a:t>thiện</a:t>
            </a:r>
            <a:r>
              <a:rPr lang="en-US" sz="3300" dirty="0">
                <a:solidFill>
                  <a:srgbClr val="000000"/>
                </a:solidFill>
                <a:latin typeface="Open Sans 1"/>
              </a:rPr>
              <a:t> </a:t>
            </a:r>
            <a:r>
              <a:rPr lang="en-US" sz="3300" dirty="0" err="1">
                <a:solidFill>
                  <a:srgbClr val="000000"/>
                </a:solidFill>
                <a:latin typeface="Open Sans 1"/>
              </a:rPr>
              <a:t>khả</a:t>
            </a:r>
            <a:r>
              <a:rPr lang="en-US" sz="3300" dirty="0">
                <a:solidFill>
                  <a:srgbClr val="000000"/>
                </a:solidFill>
                <a:latin typeface="Open Sans 1"/>
              </a:rPr>
              <a:t> </a:t>
            </a:r>
            <a:r>
              <a:rPr lang="en-US" sz="3300" dirty="0" err="1">
                <a:solidFill>
                  <a:srgbClr val="000000"/>
                </a:solidFill>
                <a:latin typeface="Open Sans 1"/>
              </a:rPr>
              <a:t>năng</a:t>
            </a:r>
            <a:r>
              <a:rPr lang="en-US" sz="3300" dirty="0">
                <a:solidFill>
                  <a:srgbClr val="000000"/>
                </a:solidFill>
                <a:latin typeface="Open Sans 1"/>
              </a:rPr>
              <a:t> </a:t>
            </a:r>
            <a:r>
              <a:rPr lang="en-US" sz="3300" dirty="0" err="1">
                <a:solidFill>
                  <a:srgbClr val="000000"/>
                </a:solidFill>
                <a:latin typeface="Open Sans 1"/>
              </a:rPr>
              <a:t>chịu</a:t>
            </a:r>
            <a:r>
              <a:rPr lang="en-US" sz="3300" dirty="0">
                <a:solidFill>
                  <a:srgbClr val="000000"/>
                </a:solidFill>
                <a:latin typeface="Open Sans 1"/>
              </a:rPr>
              <a:t> </a:t>
            </a:r>
            <a:r>
              <a:rPr lang="en-US" sz="3300" dirty="0" err="1">
                <a:solidFill>
                  <a:srgbClr val="000000"/>
                </a:solidFill>
                <a:latin typeface="Open Sans 1"/>
              </a:rPr>
              <a:t>tải</a:t>
            </a:r>
            <a:r>
              <a:rPr lang="en-US" sz="3300" dirty="0">
                <a:solidFill>
                  <a:srgbClr val="000000"/>
                </a:solidFill>
                <a:latin typeface="Open Sans 1"/>
              </a:rPr>
              <a:t> </a:t>
            </a:r>
            <a:r>
              <a:rPr lang="en-US" sz="3300" dirty="0" err="1">
                <a:solidFill>
                  <a:srgbClr val="000000"/>
                </a:solidFill>
                <a:latin typeface="Open Sans 1"/>
              </a:rPr>
              <a:t>khi</a:t>
            </a:r>
            <a:r>
              <a:rPr lang="en-US" sz="3300" dirty="0">
                <a:solidFill>
                  <a:srgbClr val="000000"/>
                </a:solidFill>
                <a:latin typeface="Open Sans 1"/>
              </a:rPr>
              <a:t> </a:t>
            </a:r>
            <a:r>
              <a:rPr lang="en-US" sz="3300" dirty="0" err="1">
                <a:solidFill>
                  <a:srgbClr val="000000"/>
                </a:solidFill>
                <a:latin typeface="Open Sans 1"/>
              </a:rPr>
              <a:t>có</a:t>
            </a:r>
            <a:r>
              <a:rPr lang="en-US" sz="3300" dirty="0">
                <a:solidFill>
                  <a:srgbClr val="000000"/>
                </a:solidFill>
                <a:latin typeface="Open Sans 1"/>
              </a:rPr>
              <a:t> </a:t>
            </a:r>
            <a:r>
              <a:rPr lang="en-US" sz="3300" dirty="0" err="1">
                <a:solidFill>
                  <a:srgbClr val="000000"/>
                </a:solidFill>
                <a:latin typeface="Open Sans 1"/>
              </a:rPr>
              <a:t>nhiều</a:t>
            </a:r>
            <a:r>
              <a:rPr lang="en-US" sz="3300" dirty="0">
                <a:solidFill>
                  <a:srgbClr val="000000"/>
                </a:solidFill>
                <a:latin typeface="Open Sans 1"/>
              </a:rPr>
              <a:t> </a:t>
            </a:r>
            <a:r>
              <a:rPr lang="en-US" sz="3300" dirty="0" err="1">
                <a:solidFill>
                  <a:srgbClr val="000000"/>
                </a:solidFill>
                <a:latin typeface="Open Sans 1"/>
              </a:rPr>
              <a:t>người</a:t>
            </a:r>
            <a:r>
              <a:rPr lang="en-US" sz="3300" dirty="0">
                <a:solidFill>
                  <a:srgbClr val="000000"/>
                </a:solidFill>
                <a:latin typeface="Open Sans 1"/>
              </a:rPr>
              <a:t> </a:t>
            </a:r>
            <a:r>
              <a:rPr lang="en-US" sz="3300" dirty="0" err="1">
                <a:solidFill>
                  <a:srgbClr val="000000"/>
                </a:solidFill>
                <a:latin typeface="Open Sans 1"/>
              </a:rPr>
              <a:t>sử</a:t>
            </a:r>
            <a:r>
              <a:rPr lang="en-US" sz="3300" dirty="0">
                <a:solidFill>
                  <a:srgbClr val="000000"/>
                </a:solidFill>
                <a:latin typeface="Open Sans 1"/>
              </a:rPr>
              <a:t> </a:t>
            </a:r>
            <a:r>
              <a:rPr lang="en-US" sz="3300" dirty="0" err="1">
                <a:solidFill>
                  <a:srgbClr val="000000"/>
                </a:solidFill>
                <a:latin typeface="Open Sans 1"/>
              </a:rPr>
              <a:t>dụng</a:t>
            </a:r>
            <a:r>
              <a:rPr lang="en-US" sz="3300" dirty="0">
                <a:solidFill>
                  <a:srgbClr val="000000"/>
                </a:solidFill>
                <a:latin typeface="Open Sans 1"/>
              </a:rPr>
              <a:t>.</a:t>
            </a:r>
          </a:p>
          <a:p>
            <a:pPr>
              <a:lnSpc>
                <a:spcPts val="4883"/>
              </a:lnSpc>
              <a:spcBef>
                <a:spcPct val="0"/>
              </a:spcBef>
            </a:pPr>
            <a:r>
              <a:rPr lang="en-US" sz="3300" dirty="0">
                <a:solidFill>
                  <a:srgbClr val="000000"/>
                </a:solidFill>
                <a:latin typeface="Open Sans 1"/>
              </a:rPr>
              <a:t>- </a:t>
            </a:r>
            <a:r>
              <a:rPr lang="en-US" sz="3300" dirty="0" err="1">
                <a:solidFill>
                  <a:srgbClr val="000000"/>
                </a:solidFill>
                <a:latin typeface="Open Sans 1"/>
              </a:rPr>
              <a:t>Đồng</a:t>
            </a:r>
            <a:r>
              <a:rPr lang="en-US" sz="3300" dirty="0">
                <a:solidFill>
                  <a:srgbClr val="000000"/>
                </a:solidFill>
                <a:latin typeface="Open Sans 1"/>
              </a:rPr>
              <a:t> </a:t>
            </a:r>
            <a:r>
              <a:rPr lang="en-US" sz="3300" dirty="0" err="1">
                <a:solidFill>
                  <a:srgbClr val="000000"/>
                </a:solidFill>
                <a:latin typeface="Open Sans 1"/>
              </a:rPr>
              <a:t>nhất</a:t>
            </a:r>
            <a:r>
              <a:rPr lang="en-US" sz="3300" dirty="0">
                <a:solidFill>
                  <a:srgbClr val="000000"/>
                </a:solidFill>
                <a:latin typeface="Open Sans 1"/>
              </a:rPr>
              <a:t>: </a:t>
            </a:r>
            <a:r>
              <a:rPr lang="en-US" sz="3300" dirty="0" err="1">
                <a:solidFill>
                  <a:srgbClr val="000000"/>
                </a:solidFill>
                <a:latin typeface="Open Sans 1"/>
              </a:rPr>
              <a:t>Bảo</a:t>
            </a:r>
            <a:r>
              <a:rPr lang="en-US" sz="3300" dirty="0">
                <a:solidFill>
                  <a:srgbClr val="000000"/>
                </a:solidFill>
                <a:latin typeface="Open Sans 1"/>
              </a:rPr>
              <a:t> </a:t>
            </a:r>
            <a:r>
              <a:rPr lang="en-US" sz="3300" dirty="0" err="1">
                <a:solidFill>
                  <a:srgbClr val="000000"/>
                </a:solidFill>
                <a:latin typeface="Open Sans 1"/>
              </a:rPr>
              <a:t>đảm</a:t>
            </a:r>
            <a:r>
              <a:rPr lang="en-US" sz="3300" dirty="0">
                <a:solidFill>
                  <a:srgbClr val="000000"/>
                </a:solidFill>
                <a:latin typeface="Open Sans 1"/>
              </a:rPr>
              <a:t> </a:t>
            </a:r>
            <a:r>
              <a:rPr lang="en-US" sz="3300" dirty="0" err="1">
                <a:solidFill>
                  <a:srgbClr val="000000"/>
                </a:solidFill>
                <a:latin typeface="Open Sans 1"/>
              </a:rPr>
              <a:t>mọi</a:t>
            </a:r>
            <a:r>
              <a:rPr lang="en-US" sz="3300" dirty="0">
                <a:solidFill>
                  <a:srgbClr val="000000"/>
                </a:solidFill>
                <a:latin typeface="Open Sans 1"/>
              </a:rPr>
              <a:t> </a:t>
            </a:r>
            <a:r>
              <a:rPr lang="en-US" sz="3300" dirty="0" err="1">
                <a:solidFill>
                  <a:srgbClr val="000000"/>
                </a:solidFill>
                <a:latin typeface="Open Sans 1"/>
              </a:rPr>
              <a:t>người</a:t>
            </a:r>
            <a:r>
              <a:rPr lang="en-US" sz="3300" dirty="0">
                <a:solidFill>
                  <a:srgbClr val="000000"/>
                </a:solidFill>
                <a:latin typeface="Open Sans 1"/>
              </a:rPr>
              <a:t> </a:t>
            </a:r>
            <a:r>
              <a:rPr lang="en-US" sz="3300" dirty="0" err="1">
                <a:solidFill>
                  <a:srgbClr val="000000"/>
                </a:solidFill>
                <a:latin typeface="Open Sans 1"/>
              </a:rPr>
              <a:t>dùng</a:t>
            </a:r>
            <a:r>
              <a:rPr lang="en-US" sz="3300" dirty="0">
                <a:solidFill>
                  <a:srgbClr val="000000"/>
                </a:solidFill>
                <a:latin typeface="Open Sans 1"/>
              </a:rPr>
              <a:t> </a:t>
            </a:r>
            <a:r>
              <a:rPr lang="en-US" sz="3300" dirty="0" err="1">
                <a:solidFill>
                  <a:srgbClr val="000000"/>
                </a:solidFill>
                <a:latin typeface="Open Sans 1"/>
              </a:rPr>
              <a:t>truy</a:t>
            </a:r>
            <a:r>
              <a:rPr lang="en-US" sz="3300" dirty="0">
                <a:solidFill>
                  <a:srgbClr val="000000"/>
                </a:solidFill>
                <a:latin typeface="Open Sans 1"/>
              </a:rPr>
              <a:t> </a:t>
            </a:r>
            <a:r>
              <a:rPr lang="en-US" sz="3300" dirty="0" err="1">
                <a:solidFill>
                  <a:srgbClr val="000000"/>
                </a:solidFill>
                <a:latin typeface="Open Sans 1"/>
              </a:rPr>
              <a:t>cập</a:t>
            </a:r>
            <a:r>
              <a:rPr lang="en-US" sz="3300" dirty="0">
                <a:solidFill>
                  <a:srgbClr val="000000"/>
                </a:solidFill>
                <a:latin typeface="Open Sans 1"/>
              </a:rPr>
              <a:t> </a:t>
            </a:r>
            <a:r>
              <a:rPr lang="en-US" sz="3300" dirty="0" err="1">
                <a:solidFill>
                  <a:srgbClr val="000000"/>
                </a:solidFill>
                <a:latin typeface="Open Sans 1"/>
              </a:rPr>
              <a:t>thông</a:t>
            </a:r>
            <a:r>
              <a:rPr lang="en-US" sz="3300" dirty="0">
                <a:solidFill>
                  <a:srgbClr val="000000"/>
                </a:solidFill>
                <a:latin typeface="Open Sans 1"/>
              </a:rPr>
              <a:t> tin </a:t>
            </a:r>
            <a:r>
              <a:rPr lang="en-US" sz="3300" dirty="0" err="1">
                <a:solidFill>
                  <a:srgbClr val="000000"/>
                </a:solidFill>
                <a:latin typeface="Open Sans 1"/>
              </a:rPr>
              <a:t>đồng</a:t>
            </a:r>
            <a:r>
              <a:rPr lang="en-US" sz="3300" dirty="0">
                <a:solidFill>
                  <a:srgbClr val="000000"/>
                </a:solidFill>
                <a:latin typeface="Open Sans 1"/>
              </a:rPr>
              <a:t> </a:t>
            </a:r>
            <a:r>
              <a:rPr lang="en-US" sz="3300" dirty="0" err="1">
                <a:solidFill>
                  <a:srgbClr val="000000"/>
                </a:solidFill>
                <a:latin typeface="Open Sans 1"/>
              </a:rPr>
              <a:t>nhất</a:t>
            </a:r>
            <a:r>
              <a:rPr lang="en-US" sz="3300" dirty="0">
                <a:solidFill>
                  <a:srgbClr val="000000"/>
                </a:solidFill>
                <a:latin typeface="Open Sans 1"/>
              </a:rPr>
              <a:t> </a:t>
            </a:r>
            <a:r>
              <a:rPr lang="en-US" sz="3300" dirty="0" err="1">
                <a:solidFill>
                  <a:srgbClr val="000000"/>
                </a:solidFill>
                <a:latin typeface="Open Sans 1"/>
              </a:rPr>
              <a:t>từ</a:t>
            </a:r>
            <a:r>
              <a:rPr lang="en-US" sz="3300" dirty="0">
                <a:solidFill>
                  <a:srgbClr val="000000"/>
                </a:solidFill>
                <a:latin typeface="Open Sans 1"/>
              </a:rPr>
              <a:t> </a:t>
            </a:r>
            <a:r>
              <a:rPr lang="en-US" sz="3300" dirty="0" err="1">
                <a:solidFill>
                  <a:srgbClr val="000000"/>
                </a:solidFill>
                <a:latin typeface="Open Sans 1"/>
              </a:rPr>
              <a:t>mọi</a:t>
            </a:r>
            <a:r>
              <a:rPr lang="en-US" sz="3300" dirty="0">
                <a:solidFill>
                  <a:srgbClr val="000000"/>
                </a:solidFill>
                <a:latin typeface="Open Sans 1"/>
              </a:rPr>
              <a:t> </a:t>
            </a:r>
            <a:r>
              <a:rPr lang="en-US" sz="3300" dirty="0" err="1">
                <a:solidFill>
                  <a:srgbClr val="000000"/>
                </a:solidFill>
                <a:latin typeface="Open Sans 1"/>
              </a:rPr>
              <a:t>nơi</a:t>
            </a:r>
            <a:r>
              <a:rPr lang="en-US" sz="3300" dirty="0">
                <a:solidFill>
                  <a:srgbClr val="000000"/>
                </a:solidFill>
                <a:latin typeface="Open Sans 1"/>
              </a:rPr>
              <a:t>.</a:t>
            </a:r>
          </a:p>
          <a:p>
            <a:pPr>
              <a:lnSpc>
                <a:spcPts val="4883"/>
              </a:lnSpc>
              <a:spcBef>
                <a:spcPct val="0"/>
              </a:spcBef>
            </a:pPr>
            <a:r>
              <a:rPr lang="en-US" sz="3300" dirty="0">
                <a:solidFill>
                  <a:srgbClr val="000000"/>
                </a:solidFill>
                <a:latin typeface="Open Sans 1"/>
              </a:rPr>
              <a:t>- </a:t>
            </a:r>
            <a:r>
              <a:rPr lang="en-US" sz="3300" dirty="0" err="1">
                <a:solidFill>
                  <a:srgbClr val="000000"/>
                </a:solidFill>
                <a:latin typeface="Open Sans 1"/>
              </a:rPr>
              <a:t>Chống</a:t>
            </a:r>
            <a:r>
              <a:rPr lang="en-US" sz="3300" dirty="0">
                <a:solidFill>
                  <a:srgbClr val="000000"/>
                </a:solidFill>
                <a:latin typeface="Open Sans 1"/>
              </a:rPr>
              <a:t> </a:t>
            </a:r>
            <a:r>
              <a:rPr lang="en-US" sz="3300" dirty="0" err="1">
                <a:solidFill>
                  <a:srgbClr val="000000"/>
                </a:solidFill>
                <a:latin typeface="Open Sans 1"/>
              </a:rPr>
              <a:t>chấp</a:t>
            </a:r>
            <a:r>
              <a:rPr lang="en-US" sz="3300" dirty="0">
                <a:solidFill>
                  <a:srgbClr val="000000"/>
                </a:solidFill>
                <a:latin typeface="Open Sans 1"/>
              </a:rPr>
              <a:t> </a:t>
            </a:r>
            <a:r>
              <a:rPr lang="en-US" sz="3300" dirty="0" err="1">
                <a:solidFill>
                  <a:srgbClr val="000000"/>
                </a:solidFill>
                <a:latin typeface="Open Sans 1"/>
              </a:rPr>
              <a:t>chút</a:t>
            </a:r>
            <a:r>
              <a:rPr lang="en-US" sz="3300" dirty="0">
                <a:solidFill>
                  <a:srgbClr val="000000"/>
                </a:solidFill>
                <a:latin typeface="Open Sans 1"/>
              </a:rPr>
              <a:t>: </a:t>
            </a:r>
            <a:r>
              <a:rPr lang="en-US" sz="3300" dirty="0" err="1">
                <a:solidFill>
                  <a:srgbClr val="000000"/>
                </a:solidFill>
                <a:latin typeface="Open Sans 1"/>
              </a:rPr>
              <a:t>Hệ</a:t>
            </a:r>
            <a:r>
              <a:rPr lang="en-US" sz="3300" dirty="0">
                <a:solidFill>
                  <a:srgbClr val="000000"/>
                </a:solidFill>
                <a:latin typeface="Open Sans 1"/>
              </a:rPr>
              <a:t> </a:t>
            </a:r>
            <a:r>
              <a:rPr lang="en-US" sz="3300" dirty="0" err="1">
                <a:solidFill>
                  <a:srgbClr val="000000"/>
                </a:solidFill>
                <a:latin typeface="Open Sans 1"/>
              </a:rPr>
              <a:t>thống</a:t>
            </a:r>
            <a:r>
              <a:rPr lang="en-US" sz="3300" dirty="0">
                <a:solidFill>
                  <a:srgbClr val="000000"/>
                </a:solidFill>
                <a:latin typeface="Open Sans 1"/>
              </a:rPr>
              <a:t> </a:t>
            </a:r>
            <a:r>
              <a:rPr lang="en-US" sz="3300" dirty="0" err="1">
                <a:solidFill>
                  <a:srgbClr val="000000"/>
                </a:solidFill>
                <a:latin typeface="Open Sans 1"/>
              </a:rPr>
              <a:t>vẫn</a:t>
            </a:r>
            <a:r>
              <a:rPr lang="en-US" sz="3300" dirty="0">
                <a:solidFill>
                  <a:srgbClr val="000000"/>
                </a:solidFill>
                <a:latin typeface="Open Sans 1"/>
              </a:rPr>
              <a:t> </a:t>
            </a:r>
            <a:r>
              <a:rPr lang="en-US" sz="3300" dirty="0" err="1">
                <a:solidFill>
                  <a:srgbClr val="000000"/>
                </a:solidFill>
                <a:latin typeface="Open Sans 1"/>
              </a:rPr>
              <a:t>hoạt</a:t>
            </a:r>
            <a:r>
              <a:rPr lang="en-US" sz="3300" dirty="0">
                <a:solidFill>
                  <a:srgbClr val="000000"/>
                </a:solidFill>
                <a:latin typeface="Open Sans 1"/>
              </a:rPr>
              <a:t> </a:t>
            </a:r>
            <a:r>
              <a:rPr lang="en-US" sz="3300" dirty="0" err="1">
                <a:solidFill>
                  <a:srgbClr val="000000"/>
                </a:solidFill>
                <a:latin typeface="Open Sans 1"/>
              </a:rPr>
              <a:t>động</a:t>
            </a:r>
            <a:r>
              <a:rPr lang="en-US" sz="3300" dirty="0">
                <a:solidFill>
                  <a:srgbClr val="000000"/>
                </a:solidFill>
                <a:latin typeface="Open Sans 1"/>
              </a:rPr>
              <a:t> </a:t>
            </a:r>
            <a:r>
              <a:rPr lang="en-US" sz="3300" dirty="0" err="1">
                <a:solidFill>
                  <a:srgbClr val="000000"/>
                </a:solidFill>
                <a:latin typeface="Open Sans 1"/>
              </a:rPr>
              <a:t>nếu</a:t>
            </a:r>
            <a:r>
              <a:rPr lang="en-US" sz="3300" dirty="0">
                <a:solidFill>
                  <a:srgbClr val="000000"/>
                </a:solidFill>
                <a:latin typeface="Open Sans 1"/>
              </a:rPr>
              <a:t> </a:t>
            </a:r>
            <a:r>
              <a:rPr lang="en-US" sz="3300" dirty="0" err="1">
                <a:solidFill>
                  <a:srgbClr val="000000"/>
                </a:solidFill>
                <a:latin typeface="Open Sans 1"/>
              </a:rPr>
              <a:t>có</a:t>
            </a:r>
            <a:r>
              <a:rPr lang="en-US" sz="3300" dirty="0">
                <a:solidFill>
                  <a:srgbClr val="000000"/>
                </a:solidFill>
                <a:latin typeface="Open Sans 1"/>
              </a:rPr>
              <a:t> </a:t>
            </a:r>
            <a:r>
              <a:rPr lang="en-US" sz="3300" dirty="0" err="1">
                <a:solidFill>
                  <a:srgbClr val="000000"/>
                </a:solidFill>
                <a:latin typeface="Open Sans 1"/>
              </a:rPr>
              <a:t>sự</a:t>
            </a:r>
            <a:r>
              <a:rPr lang="en-US" sz="3300" dirty="0">
                <a:solidFill>
                  <a:srgbClr val="000000"/>
                </a:solidFill>
                <a:latin typeface="Open Sans 1"/>
              </a:rPr>
              <a:t> </a:t>
            </a:r>
            <a:r>
              <a:rPr lang="en-US" sz="3300" dirty="0" err="1">
                <a:solidFill>
                  <a:srgbClr val="000000"/>
                </a:solidFill>
                <a:latin typeface="Open Sans 1"/>
              </a:rPr>
              <a:t>cố</a:t>
            </a:r>
            <a:r>
              <a:rPr lang="en-US" sz="3300" dirty="0">
                <a:solidFill>
                  <a:srgbClr val="000000"/>
                </a:solidFill>
                <a:latin typeface="Open Sans 1"/>
              </a:rPr>
              <a:t>, </a:t>
            </a:r>
            <a:r>
              <a:rPr lang="en-US" sz="3300" dirty="0" err="1">
                <a:solidFill>
                  <a:srgbClr val="000000"/>
                </a:solidFill>
                <a:latin typeface="Open Sans 1"/>
              </a:rPr>
              <a:t>tăng</a:t>
            </a:r>
            <a:r>
              <a:rPr lang="en-US" sz="3300" dirty="0">
                <a:solidFill>
                  <a:srgbClr val="000000"/>
                </a:solidFill>
                <a:latin typeface="Open Sans 1"/>
              </a:rPr>
              <a:t> </a:t>
            </a:r>
            <a:r>
              <a:rPr lang="en-US" sz="3300" dirty="0" err="1">
                <a:solidFill>
                  <a:srgbClr val="000000"/>
                </a:solidFill>
                <a:latin typeface="Open Sans 1"/>
              </a:rPr>
              <a:t>tính</a:t>
            </a:r>
            <a:r>
              <a:rPr lang="en-US" sz="3300" dirty="0">
                <a:solidFill>
                  <a:srgbClr val="000000"/>
                </a:solidFill>
                <a:latin typeface="Open Sans 1"/>
              </a:rPr>
              <a:t> </a:t>
            </a:r>
            <a:r>
              <a:rPr lang="en-US" sz="3300" dirty="0" err="1">
                <a:solidFill>
                  <a:srgbClr val="000000"/>
                </a:solidFill>
                <a:latin typeface="Open Sans 1"/>
              </a:rPr>
              <a:t>chống</a:t>
            </a:r>
            <a:r>
              <a:rPr lang="en-US" sz="3300" dirty="0">
                <a:solidFill>
                  <a:srgbClr val="000000"/>
                </a:solidFill>
                <a:latin typeface="Open Sans 1"/>
              </a:rPr>
              <a:t> </a:t>
            </a:r>
            <a:r>
              <a:rPr lang="en-US" sz="3300" dirty="0" err="1">
                <a:solidFill>
                  <a:srgbClr val="000000"/>
                </a:solidFill>
                <a:latin typeface="Open Sans 1"/>
              </a:rPr>
              <a:t>chấp</a:t>
            </a:r>
            <a:r>
              <a:rPr lang="en-US" sz="3300" dirty="0">
                <a:solidFill>
                  <a:srgbClr val="000000"/>
                </a:solidFill>
                <a:latin typeface="Open Sans 1"/>
              </a:rPr>
              <a:t> </a:t>
            </a:r>
            <a:r>
              <a:rPr lang="en-US" sz="3300" dirty="0" err="1">
                <a:solidFill>
                  <a:srgbClr val="000000"/>
                </a:solidFill>
                <a:latin typeface="Open Sans 1"/>
              </a:rPr>
              <a:t>chút</a:t>
            </a:r>
            <a:r>
              <a:rPr lang="en-US" sz="3300" dirty="0">
                <a:solidFill>
                  <a:srgbClr val="000000"/>
                </a:solidFill>
                <a:latin typeface="Open Sans 1"/>
              </a:rPr>
              <a:t>.</a:t>
            </a:r>
          </a:p>
          <a:p>
            <a:pPr>
              <a:lnSpc>
                <a:spcPts val="4883"/>
              </a:lnSpc>
              <a:spcBef>
                <a:spcPct val="0"/>
              </a:spcBef>
            </a:pPr>
            <a:r>
              <a:rPr lang="en-US" sz="3300" dirty="0">
                <a:solidFill>
                  <a:srgbClr val="000000"/>
                </a:solidFill>
                <a:latin typeface="Open Sans 1"/>
              </a:rPr>
              <a:t>- </a:t>
            </a:r>
            <a:r>
              <a:rPr lang="en-US" sz="3300" dirty="0" err="1">
                <a:solidFill>
                  <a:srgbClr val="000000"/>
                </a:solidFill>
                <a:latin typeface="Open Sans 1"/>
              </a:rPr>
              <a:t>Giảm</a:t>
            </a:r>
            <a:r>
              <a:rPr lang="en-US" sz="3300" dirty="0">
                <a:solidFill>
                  <a:srgbClr val="000000"/>
                </a:solidFill>
                <a:latin typeface="Open Sans 1"/>
              </a:rPr>
              <a:t> </a:t>
            </a:r>
            <a:r>
              <a:rPr lang="en-US" sz="3300" dirty="0" err="1">
                <a:solidFill>
                  <a:srgbClr val="000000"/>
                </a:solidFill>
                <a:latin typeface="Open Sans 1"/>
              </a:rPr>
              <a:t>độ</a:t>
            </a:r>
            <a:r>
              <a:rPr lang="en-US" sz="3300" dirty="0">
                <a:solidFill>
                  <a:srgbClr val="000000"/>
                </a:solidFill>
                <a:latin typeface="Open Sans 1"/>
              </a:rPr>
              <a:t> </a:t>
            </a:r>
            <a:r>
              <a:rPr lang="en-US" sz="3300" dirty="0" err="1">
                <a:solidFill>
                  <a:srgbClr val="000000"/>
                </a:solidFill>
                <a:latin typeface="Open Sans 1"/>
              </a:rPr>
              <a:t>trễ</a:t>
            </a:r>
            <a:r>
              <a:rPr lang="en-US" sz="3300" dirty="0">
                <a:solidFill>
                  <a:srgbClr val="000000"/>
                </a:solidFill>
                <a:latin typeface="Open Sans 1"/>
              </a:rPr>
              <a:t>: </a:t>
            </a:r>
            <a:r>
              <a:rPr lang="en-US" sz="3300" dirty="0" err="1">
                <a:solidFill>
                  <a:srgbClr val="000000"/>
                </a:solidFill>
                <a:latin typeface="Open Sans 1"/>
              </a:rPr>
              <a:t>Cải</a:t>
            </a:r>
            <a:r>
              <a:rPr lang="en-US" sz="3300" dirty="0">
                <a:solidFill>
                  <a:srgbClr val="000000"/>
                </a:solidFill>
                <a:latin typeface="Open Sans 1"/>
              </a:rPr>
              <a:t> </a:t>
            </a:r>
            <a:r>
              <a:rPr lang="en-US" sz="3300" dirty="0" err="1">
                <a:solidFill>
                  <a:srgbClr val="000000"/>
                </a:solidFill>
                <a:latin typeface="Open Sans 1"/>
              </a:rPr>
              <a:t>thiện</a:t>
            </a:r>
            <a:r>
              <a:rPr lang="en-US" sz="3300" dirty="0">
                <a:solidFill>
                  <a:srgbClr val="000000"/>
                </a:solidFill>
                <a:latin typeface="Open Sans 1"/>
              </a:rPr>
              <a:t> </a:t>
            </a:r>
            <a:r>
              <a:rPr lang="en-US" sz="3300" dirty="0" err="1">
                <a:solidFill>
                  <a:srgbClr val="000000"/>
                </a:solidFill>
                <a:latin typeface="Open Sans 1"/>
              </a:rPr>
              <a:t>thời</a:t>
            </a:r>
            <a:r>
              <a:rPr lang="en-US" sz="3300" dirty="0">
                <a:solidFill>
                  <a:srgbClr val="000000"/>
                </a:solidFill>
                <a:latin typeface="Open Sans 1"/>
              </a:rPr>
              <a:t> </a:t>
            </a:r>
            <a:r>
              <a:rPr lang="en-US" sz="3300" dirty="0" err="1">
                <a:solidFill>
                  <a:srgbClr val="000000"/>
                </a:solidFill>
                <a:latin typeface="Open Sans 1"/>
              </a:rPr>
              <a:t>gian</a:t>
            </a:r>
            <a:r>
              <a:rPr lang="en-US" sz="3300" dirty="0">
                <a:solidFill>
                  <a:srgbClr val="000000"/>
                </a:solidFill>
                <a:latin typeface="Open Sans 1"/>
              </a:rPr>
              <a:t> </a:t>
            </a:r>
            <a:r>
              <a:rPr lang="en-US" sz="3300" dirty="0" err="1">
                <a:solidFill>
                  <a:srgbClr val="000000"/>
                </a:solidFill>
                <a:latin typeface="Open Sans 1"/>
              </a:rPr>
              <a:t>truy</a:t>
            </a:r>
            <a:r>
              <a:rPr lang="en-US" sz="3300" dirty="0">
                <a:solidFill>
                  <a:srgbClr val="000000"/>
                </a:solidFill>
                <a:latin typeface="Open Sans 1"/>
              </a:rPr>
              <a:t> </a:t>
            </a:r>
            <a:r>
              <a:rPr lang="en-US" sz="3300" dirty="0" err="1">
                <a:solidFill>
                  <a:srgbClr val="000000"/>
                </a:solidFill>
                <a:latin typeface="Open Sans 1"/>
              </a:rPr>
              <a:t>xuất</a:t>
            </a:r>
            <a:r>
              <a:rPr lang="en-US" sz="3300" dirty="0">
                <a:solidFill>
                  <a:srgbClr val="000000"/>
                </a:solidFill>
                <a:latin typeface="Open Sans 1"/>
              </a:rPr>
              <a:t> </a:t>
            </a:r>
            <a:r>
              <a:rPr lang="en-US" sz="3300" dirty="0" err="1">
                <a:solidFill>
                  <a:srgbClr val="000000"/>
                </a:solidFill>
                <a:latin typeface="Open Sans 1"/>
              </a:rPr>
              <a:t>dữ</a:t>
            </a:r>
            <a:r>
              <a:rPr lang="en-US" sz="3300" dirty="0">
                <a:solidFill>
                  <a:srgbClr val="000000"/>
                </a:solidFill>
                <a:latin typeface="Open Sans 1"/>
              </a:rPr>
              <a:t> </a:t>
            </a:r>
            <a:r>
              <a:rPr lang="en-US" sz="3300" dirty="0" err="1">
                <a:solidFill>
                  <a:srgbClr val="000000"/>
                </a:solidFill>
                <a:latin typeface="Open Sans 1"/>
              </a:rPr>
              <a:t>liệu</a:t>
            </a:r>
            <a:r>
              <a:rPr lang="en-US" sz="3300" dirty="0">
                <a:solidFill>
                  <a:srgbClr val="000000"/>
                </a:solidFill>
                <a:latin typeface="Open Sans 1"/>
              </a:rPr>
              <a:t>, </a:t>
            </a:r>
            <a:r>
              <a:rPr lang="en-US" sz="3300" dirty="0" err="1">
                <a:solidFill>
                  <a:srgbClr val="000000"/>
                </a:solidFill>
                <a:latin typeface="Open Sans 1"/>
              </a:rPr>
              <a:t>giảm</a:t>
            </a:r>
            <a:r>
              <a:rPr lang="en-US" sz="3300" dirty="0">
                <a:solidFill>
                  <a:srgbClr val="000000"/>
                </a:solidFill>
                <a:latin typeface="Open Sans 1"/>
              </a:rPr>
              <a:t> </a:t>
            </a:r>
            <a:r>
              <a:rPr lang="en-US" sz="3300" dirty="0" err="1">
                <a:solidFill>
                  <a:srgbClr val="000000"/>
                </a:solidFill>
                <a:latin typeface="Open Sans 1"/>
              </a:rPr>
              <a:t>độ</a:t>
            </a:r>
            <a:r>
              <a:rPr lang="en-US" sz="3300" dirty="0">
                <a:solidFill>
                  <a:srgbClr val="000000"/>
                </a:solidFill>
                <a:latin typeface="Open Sans 1"/>
              </a:rPr>
              <a:t> </a:t>
            </a:r>
            <a:r>
              <a:rPr lang="en-US" sz="3300" dirty="0" err="1">
                <a:solidFill>
                  <a:srgbClr val="000000"/>
                </a:solidFill>
                <a:latin typeface="Open Sans 1"/>
              </a:rPr>
              <a:t>trễ</a:t>
            </a:r>
            <a:r>
              <a:rPr lang="en-US" sz="3300" dirty="0">
                <a:solidFill>
                  <a:srgbClr val="000000"/>
                </a:solidFill>
                <a:latin typeface="Open Sans 1"/>
              </a:rPr>
              <a:t> </a:t>
            </a:r>
            <a:r>
              <a:rPr lang="en-US" sz="3300" dirty="0" err="1">
                <a:solidFill>
                  <a:srgbClr val="000000"/>
                </a:solidFill>
                <a:latin typeface="Open Sans 1"/>
              </a:rPr>
              <a:t>cho</a:t>
            </a:r>
            <a:r>
              <a:rPr lang="en-US" sz="3300" dirty="0">
                <a:solidFill>
                  <a:srgbClr val="000000"/>
                </a:solidFill>
                <a:latin typeface="Open Sans 1"/>
              </a:rPr>
              <a:t> </a:t>
            </a:r>
            <a:r>
              <a:rPr lang="en-US" sz="3300" dirty="0" err="1">
                <a:solidFill>
                  <a:srgbClr val="000000"/>
                </a:solidFill>
                <a:latin typeface="Open Sans 1"/>
              </a:rPr>
              <a:t>người</a:t>
            </a:r>
            <a:r>
              <a:rPr lang="en-US" sz="3300" dirty="0">
                <a:solidFill>
                  <a:srgbClr val="000000"/>
                </a:solidFill>
                <a:latin typeface="Open Sans 1"/>
              </a:rPr>
              <a:t> </a:t>
            </a:r>
            <a:r>
              <a:rPr lang="en-US" sz="3300" dirty="0" err="1">
                <a:solidFill>
                  <a:srgbClr val="000000"/>
                </a:solidFill>
                <a:latin typeface="Open Sans 1"/>
              </a:rPr>
              <a:t>dùng</a:t>
            </a:r>
            <a:r>
              <a:rPr lang="en-US" sz="3300" dirty="0">
                <a:solidFill>
                  <a:srgbClr val="000000"/>
                </a:solidFill>
                <a:latin typeface="Open Sans 1"/>
              </a:rPr>
              <a:t>.</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TextBox 3"/>
          <p:cNvSpPr txBox="1"/>
          <p:nvPr/>
        </p:nvSpPr>
        <p:spPr>
          <a:xfrm>
            <a:off x="1877825" y="0"/>
            <a:ext cx="16153133" cy="858684"/>
          </a:xfrm>
          <a:prstGeom prst="rect">
            <a:avLst/>
          </a:prstGeom>
        </p:spPr>
        <p:txBody>
          <a:bodyPr lIns="0" tIns="0" rIns="0" bIns="0" rtlCol="0" anchor="t">
            <a:spAutoFit/>
          </a:bodyPr>
          <a:lstStyle/>
          <a:p>
            <a:pPr algn="just">
              <a:lnSpc>
                <a:spcPts val="6764"/>
              </a:lnSpc>
            </a:pPr>
            <a:r>
              <a:rPr lang="en-US" sz="5646">
                <a:solidFill>
                  <a:srgbClr val="000000"/>
                </a:solidFill>
                <a:latin typeface="Open Sans 1 Bold"/>
              </a:rPr>
              <a:t>2.3 Phân tích thiết kế cơ sở dứ liệu phân tán</a:t>
            </a:r>
          </a:p>
        </p:txBody>
      </p:sp>
      <p:sp>
        <p:nvSpPr>
          <p:cNvPr id="4" name="TextBox 4"/>
          <p:cNvSpPr txBox="1"/>
          <p:nvPr/>
        </p:nvSpPr>
        <p:spPr>
          <a:xfrm>
            <a:off x="309259" y="971550"/>
            <a:ext cx="17721700" cy="8445264"/>
          </a:xfrm>
          <a:prstGeom prst="rect">
            <a:avLst/>
          </a:prstGeom>
        </p:spPr>
        <p:txBody>
          <a:bodyPr lIns="0" tIns="0" rIns="0" bIns="0" rtlCol="0" anchor="t">
            <a:spAutoFit/>
          </a:bodyPr>
          <a:lstStyle/>
          <a:p>
            <a:pPr>
              <a:lnSpc>
                <a:spcPts val="4883"/>
              </a:lnSpc>
            </a:pPr>
            <a:r>
              <a:rPr lang="en-US" sz="3487">
                <a:solidFill>
                  <a:srgbClr val="000000"/>
                </a:solidFill>
                <a:latin typeface="Open Sans 1 Bold"/>
              </a:rPr>
              <a:t>2.3.2 Các trạm</a:t>
            </a:r>
          </a:p>
          <a:p>
            <a:pPr>
              <a:lnSpc>
                <a:spcPts val="5723"/>
              </a:lnSpc>
            </a:pPr>
            <a:r>
              <a:rPr lang="en-US" sz="4087">
                <a:solidFill>
                  <a:srgbClr val="000000"/>
                </a:solidFill>
                <a:latin typeface="Open Sans 1"/>
              </a:rPr>
              <a:t>Trụ sở chính: đóng vai trò là trạm trung tâm, có chức năng quản lý và điều phối các hoạt động của hệ thống. Trạm trung tâm thực hiện các nhiệm vụ phân bổ các tài nguyên, lưu trữ dữ liệu gốc, đồng bộ hóa các bản sao. </a:t>
            </a:r>
          </a:p>
          <a:p>
            <a:pPr>
              <a:lnSpc>
                <a:spcPts val="5723"/>
              </a:lnSpc>
            </a:pPr>
            <a:r>
              <a:rPr lang="en-US" sz="4087">
                <a:solidFill>
                  <a:srgbClr val="000000"/>
                </a:solidFill>
                <a:latin typeface="Open Sans 1"/>
              </a:rPr>
              <a:t>Trụ sở đào tạo tại khu V: Đặt mấy SQL Server trạm 1 thực hiện các chức năng và lưu bản sao cơ sở dữ liệu từ server gốc. Đặt chương trình Server để nhận các request và trả lại response cho client.</a:t>
            </a:r>
          </a:p>
          <a:p>
            <a:pPr>
              <a:lnSpc>
                <a:spcPts val="5723"/>
              </a:lnSpc>
            </a:pPr>
            <a:r>
              <a:rPr lang="en-US" sz="4087">
                <a:solidFill>
                  <a:srgbClr val="000000"/>
                </a:solidFill>
                <a:latin typeface="Open Sans 1"/>
              </a:rPr>
              <a:t>Trụ sở đào tạo tại khu K: Đặt mấy SQL Server trạm 2 thực hiện các chức năng và lưu bản sao cơ sở dữ liệu từ server gốc. Đặt chương trình Server để nhận các request và trả lại response cho client. </a:t>
            </a:r>
          </a:p>
          <a:p>
            <a:pPr>
              <a:lnSpc>
                <a:spcPts val="4883"/>
              </a:lnSpc>
              <a:spcBef>
                <a:spcPct val="0"/>
              </a:spcBef>
            </a:pPr>
            <a:endParaRPr lang="en-US" sz="4087">
              <a:solidFill>
                <a:srgbClr val="000000"/>
              </a:solidFill>
              <a:latin typeface="Open Sans 1"/>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Freeform 3"/>
          <p:cNvSpPr/>
          <p:nvPr/>
        </p:nvSpPr>
        <p:spPr>
          <a:xfrm>
            <a:off x="3375304" y="2178355"/>
            <a:ext cx="13158175" cy="7686045"/>
          </a:xfrm>
          <a:custGeom>
            <a:avLst/>
            <a:gdLst/>
            <a:ahLst/>
            <a:cxnLst/>
            <a:rect l="l" t="t" r="r" b="b"/>
            <a:pathLst>
              <a:path w="13158175" h="7686045">
                <a:moveTo>
                  <a:pt x="0" y="0"/>
                </a:moveTo>
                <a:lnTo>
                  <a:pt x="13158175" y="0"/>
                </a:lnTo>
                <a:lnTo>
                  <a:pt x="13158175" y="7686046"/>
                </a:lnTo>
                <a:lnTo>
                  <a:pt x="0" y="7686046"/>
                </a:lnTo>
                <a:lnTo>
                  <a:pt x="0" y="0"/>
                </a:lnTo>
                <a:close/>
              </a:path>
            </a:pathLst>
          </a:custGeom>
          <a:blipFill>
            <a:blip r:embed="rId3"/>
            <a:stretch>
              <a:fillRect/>
            </a:stretch>
          </a:blipFill>
        </p:spPr>
      </p:sp>
      <p:sp>
        <p:nvSpPr>
          <p:cNvPr id="4" name="TextBox 4"/>
          <p:cNvSpPr txBox="1"/>
          <p:nvPr/>
        </p:nvSpPr>
        <p:spPr>
          <a:xfrm>
            <a:off x="1877825" y="0"/>
            <a:ext cx="16153133" cy="858684"/>
          </a:xfrm>
          <a:prstGeom prst="rect">
            <a:avLst/>
          </a:prstGeom>
        </p:spPr>
        <p:txBody>
          <a:bodyPr lIns="0" tIns="0" rIns="0" bIns="0" rtlCol="0" anchor="t">
            <a:spAutoFit/>
          </a:bodyPr>
          <a:lstStyle/>
          <a:p>
            <a:pPr algn="just">
              <a:lnSpc>
                <a:spcPts val="6764"/>
              </a:lnSpc>
            </a:pPr>
            <a:r>
              <a:rPr lang="en-US" sz="5646">
                <a:solidFill>
                  <a:srgbClr val="000000"/>
                </a:solidFill>
                <a:latin typeface="Open Sans 1 Bold"/>
              </a:rPr>
              <a:t>2.3 Phân tích thiết kế cơ sở dứ liệu phân tán</a:t>
            </a:r>
          </a:p>
        </p:txBody>
      </p:sp>
      <p:sp>
        <p:nvSpPr>
          <p:cNvPr id="5" name="TextBox 5"/>
          <p:cNvSpPr txBox="1"/>
          <p:nvPr/>
        </p:nvSpPr>
        <p:spPr>
          <a:xfrm>
            <a:off x="309259" y="971550"/>
            <a:ext cx="17721700" cy="1206805"/>
          </a:xfrm>
          <a:prstGeom prst="rect">
            <a:avLst/>
          </a:prstGeom>
        </p:spPr>
        <p:txBody>
          <a:bodyPr lIns="0" tIns="0" rIns="0" bIns="0" rtlCol="0" anchor="t">
            <a:spAutoFit/>
          </a:bodyPr>
          <a:lstStyle/>
          <a:p>
            <a:pPr>
              <a:lnSpc>
                <a:spcPts val="4883"/>
              </a:lnSpc>
            </a:pPr>
            <a:r>
              <a:rPr lang="en-US" sz="3487">
                <a:solidFill>
                  <a:srgbClr val="000000"/>
                </a:solidFill>
                <a:latin typeface="Open Sans 1 Bold"/>
              </a:rPr>
              <a:t>2.3.2 Các trạm</a:t>
            </a:r>
          </a:p>
          <a:p>
            <a:pPr>
              <a:lnSpc>
                <a:spcPts val="4883"/>
              </a:lnSpc>
              <a:spcBef>
                <a:spcPct val="0"/>
              </a:spcBef>
            </a:pPr>
            <a:r>
              <a:rPr lang="en-US" sz="3487">
                <a:solidFill>
                  <a:srgbClr val="000000"/>
                </a:solidFill>
                <a:latin typeface="Open Sans 1 Italics"/>
              </a:rPr>
              <a:t>Mô hình tổng quan hệ thống phân tán:</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TextBox 3"/>
          <p:cNvSpPr txBox="1"/>
          <p:nvPr/>
        </p:nvSpPr>
        <p:spPr>
          <a:xfrm>
            <a:off x="1877825" y="0"/>
            <a:ext cx="16153133" cy="858684"/>
          </a:xfrm>
          <a:prstGeom prst="rect">
            <a:avLst/>
          </a:prstGeom>
        </p:spPr>
        <p:txBody>
          <a:bodyPr lIns="0" tIns="0" rIns="0" bIns="0" rtlCol="0" anchor="t">
            <a:spAutoFit/>
          </a:bodyPr>
          <a:lstStyle/>
          <a:p>
            <a:pPr algn="just">
              <a:lnSpc>
                <a:spcPts val="6764"/>
              </a:lnSpc>
            </a:pPr>
            <a:r>
              <a:rPr lang="en-US" sz="5646">
                <a:solidFill>
                  <a:srgbClr val="000000"/>
                </a:solidFill>
                <a:latin typeface="Open Sans 1 Bold"/>
              </a:rPr>
              <a:t>2.3 Phân tích thiết kế cơ sở dứ liệu phân tán</a:t>
            </a:r>
          </a:p>
        </p:txBody>
      </p:sp>
      <p:sp>
        <p:nvSpPr>
          <p:cNvPr id="4" name="TextBox 4"/>
          <p:cNvSpPr txBox="1"/>
          <p:nvPr/>
        </p:nvSpPr>
        <p:spPr>
          <a:xfrm>
            <a:off x="309259" y="952500"/>
            <a:ext cx="17721700" cy="8922609"/>
          </a:xfrm>
          <a:prstGeom prst="rect">
            <a:avLst/>
          </a:prstGeom>
        </p:spPr>
        <p:txBody>
          <a:bodyPr lIns="0" tIns="0" rIns="0" bIns="0" rtlCol="0" anchor="t">
            <a:spAutoFit/>
          </a:bodyPr>
          <a:lstStyle/>
          <a:p>
            <a:pPr>
              <a:lnSpc>
                <a:spcPts val="5863"/>
              </a:lnSpc>
            </a:pPr>
            <a:r>
              <a:rPr lang="en-US" sz="4187">
                <a:solidFill>
                  <a:srgbClr val="000000"/>
                </a:solidFill>
                <a:latin typeface="Open Sans 1 Bold"/>
              </a:rPr>
              <a:t>2.3.3 Quá trình sao chép dữ liệu</a:t>
            </a:r>
          </a:p>
          <a:p>
            <a:pPr>
              <a:lnSpc>
                <a:spcPts val="6003"/>
              </a:lnSpc>
            </a:pPr>
            <a:r>
              <a:rPr lang="en-US" sz="4287">
                <a:solidFill>
                  <a:srgbClr val="000000"/>
                </a:solidFill>
                <a:latin typeface="Open Sans 1"/>
              </a:rPr>
              <a:t>Sao chép dữ liệu là quá trình tạo ra và duy trì các bản sao của cơ sở dữ liệu trên các trạm khác nhau. </a:t>
            </a:r>
          </a:p>
          <a:p>
            <a:pPr>
              <a:lnSpc>
                <a:spcPts val="6003"/>
              </a:lnSpc>
            </a:pPr>
            <a:r>
              <a:rPr lang="en-US" sz="4287">
                <a:solidFill>
                  <a:srgbClr val="000000"/>
                </a:solidFill>
                <a:latin typeface="Open Sans 1"/>
              </a:rPr>
              <a:t>Khi có yêu cầu cập nhật dữ liệu từ phía client, máy trạm đích 1 và máy trạm đích 2 sẽ tiếp nhận các yêu cầu và sửa đổi dữ liệu trên hai máy trạm. Máy trạm đích sẽ yêu cầu cập nhật lại dữ liệu ở máy trạm nguồn. Từ đó, trạm nguồn sẽ thực hiện cập nhật lại bản sao của trạm đích còn lại. Quá trình sao chép được thực hiện theo lịch trình, trạm nguồn và trạm đích sẽ cập nhật dữ liệu theo một khoảng thời gian nhất định hoặc khi có điều kiện nào đó được thỏa mãn.</a:t>
            </a:r>
          </a:p>
          <a:p>
            <a:pPr>
              <a:lnSpc>
                <a:spcPts val="5723"/>
              </a:lnSpc>
            </a:pPr>
            <a:endParaRPr lang="en-US" sz="4287">
              <a:solidFill>
                <a:srgbClr val="000000"/>
              </a:solidFill>
              <a:latin typeface="Open Sans 1"/>
            </a:endParaRPr>
          </a:p>
          <a:p>
            <a:pPr>
              <a:lnSpc>
                <a:spcPts val="4883"/>
              </a:lnSpc>
              <a:spcBef>
                <a:spcPct val="0"/>
              </a:spcBef>
            </a:pPr>
            <a:endParaRPr lang="en-US" sz="4287">
              <a:solidFill>
                <a:srgbClr val="000000"/>
              </a:solidFill>
              <a:latin typeface="Open Sans 1"/>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TextBox 3"/>
          <p:cNvSpPr txBox="1"/>
          <p:nvPr/>
        </p:nvSpPr>
        <p:spPr>
          <a:xfrm>
            <a:off x="1761603" y="-114300"/>
            <a:ext cx="15800570" cy="979135"/>
          </a:xfrm>
          <a:prstGeom prst="rect">
            <a:avLst/>
          </a:prstGeom>
        </p:spPr>
        <p:txBody>
          <a:bodyPr lIns="0" tIns="0" rIns="0" bIns="0" rtlCol="0" anchor="t">
            <a:spAutoFit/>
          </a:bodyPr>
          <a:lstStyle/>
          <a:p>
            <a:pPr algn="l">
              <a:lnSpc>
                <a:spcPts val="7978"/>
              </a:lnSpc>
            </a:pPr>
            <a:r>
              <a:rPr lang="en-US" sz="5699">
                <a:solidFill>
                  <a:srgbClr val="FF0000"/>
                </a:solidFill>
                <a:latin typeface="Open Sans 1 Bold"/>
              </a:rPr>
              <a:t>Chương 3: Cài đặt</a:t>
            </a:r>
          </a:p>
        </p:txBody>
      </p:sp>
      <p:sp>
        <p:nvSpPr>
          <p:cNvPr id="4" name="TextBox 4"/>
          <p:cNvSpPr txBox="1"/>
          <p:nvPr/>
        </p:nvSpPr>
        <p:spPr>
          <a:xfrm>
            <a:off x="1160736" y="2160975"/>
            <a:ext cx="15599594" cy="5720628"/>
          </a:xfrm>
          <a:prstGeom prst="rect">
            <a:avLst/>
          </a:prstGeom>
        </p:spPr>
        <p:txBody>
          <a:bodyPr lIns="0" tIns="0" rIns="0" bIns="0" rtlCol="0" anchor="t">
            <a:spAutoFit/>
          </a:bodyPr>
          <a:lstStyle/>
          <a:p>
            <a:pPr algn="l">
              <a:lnSpc>
                <a:spcPts val="7552"/>
              </a:lnSpc>
            </a:pPr>
            <a:r>
              <a:rPr lang="en-US" sz="6330">
                <a:solidFill>
                  <a:srgbClr val="000000"/>
                </a:solidFill>
                <a:latin typeface="Open Sans 1 Bold"/>
              </a:rPr>
              <a:t>3.1. Tạo server gốc, server trạm </a:t>
            </a:r>
          </a:p>
          <a:p>
            <a:pPr algn="l">
              <a:lnSpc>
                <a:spcPts val="7552"/>
              </a:lnSpc>
            </a:pPr>
            <a:r>
              <a:rPr lang="en-US" sz="6330">
                <a:solidFill>
                  <a:srgbClr val="000000"/>
                </a:solidFill>
                <a:latin typeface="Open Sans 1 Bold"/>
              </a:rPr>
              <a:t>3.2. Tạo cơ sở dữ liệu cho server gốc</a:t>
            </a:r>
          </a:p>
          <a:p>
            <a:pPr algn="just">
              <a:lnSpc>
                <a:spcPts val="7552"/>
              </a:lnSpc>
            </a:pPr>
            <a:r>
              <a:rPr lang="en-US" sz="6330">
                <a:solidFill>
                  <a:srgbClr val="000000"/>
                </a:solidFill>
                <a:latin typeface="Open Sans 1 Bold"/>
              </a:rPr>
              <a:t>3.3. Phân tán cơ sở dữ liệu theo bản sao từ server gốc sang server trạm</a:t>
            </a:r>
          </a:p>
          <a:p>
            <a:pPr algn="just">
              <a:lnSpc>
                <a:spcPts val="7552"/>
              </a:lnSpc>
            </a:pPr>
            <a:r>
              <a:rPr lang="en-US" sz="6330">
                <a:solidFill>
                  <a:srgbClr val="000000"/>
                </a:solidFill>
                <a:latin typeface="Open Sans 1 Bold"/>
              </a:rPr>
              <a:t>3.4 Ứng dụng client-server bằng java cho hệ thống</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US" dirty="0"/>
          </a:p>
        </p:txBody>
      </p:sp>
      <p:sp>
        <p:nvSpPr>
          <p:cNvPr id="3" name="TextBox 3"/>
          <p:cNvSpPr txBox="1"/>
          <p:nvPr/>
        </p:nvSpPr>
        <p:spPr>
          <a:xfrm>
            <a:off x="1877825" y="0"/>
            <a:ext cx="16153133" cy="858684"/>
          </a:xfrm>
          <a:prstGeom prst="rect">
            <a:avLst/>
          </a:prstGeom>
        </p:spPr>
        <p:txBody>
          <a:bodyPr lIns="0" tIns="0" rIns="0" bIns="0" rtlCol="0" anchor="t">
            <a:spAutoFit/>
          </a:bodyPr>
          <a:lstStyle/>
          <a:p>
            <a:pPr algn="just">
              <a:lnSpc>
                <a:spcPts val="6764"/>
              </a:lnSpc>
            </a:pPr>
            <a:r>
              <a:rPr lang="en-US" sz="5646">
                <a:solidFill>
                  <a:srgbClr val="000000"/>
                </a:solidFill>
                <a:latin typeface="Open Sans 1 Bold"/>
              </a:rPr>
              <a:t>3.1 Tạo server gốc, server trạm</a:t>
            </a:r>
          </a:p>
        </p:txBody>
      </p:sp>
      <p:sp>
        <p:nvSpPr>
          <p:cNvPr id="4" name="TextBox 4"/>
          <p:cNvSpPr txBox="1"/>
          <p:nvPr/>
        </p:nvSpPr>
        <p:spPr>
          <a:xfrm>
            <a:off x="309259" y="952500"/>
            <a:ext cx="17721700" cy="4312455"/>
          </a:xfrm>
          <a:prstGeom prst="rect">
            <a:avLst/>
          </a:prstGeom>
        </p:spPr>
        <p:txBody>
          <a:bodyPr lIns="0" tIns="0" rIns="0" bIns="0" rtlCol="0" anchor="t">
            <a:spAutoFit/>
          </a:bodyPr>
          <a:lstStyle/>
          <a:p>
            <a:pPr>
              <a:lnSpc>
                <a:spcPts val="5863"/>
              </a:lnSpc>
            </a:pPr>
            <a:r>
              <a:rPr lang="en-US" sz="4187" dirty="0" err="1">
                <a:solidFill>
                  <a:srgbClr val="000000"/>
                </a:solidFill>
                <a:latin typeface="Open Sans 1"/>
              </a:rPr>
              <a:t>Đầu</a:t>
            </a:r>
            <a:r>
              <a:rPr lang="en-US" sz="4187" dirty="0">
                <a:solidFill>
                  <a:srgbClr val="000000"/>
                </a:solidFill>
                <a:latin typeface="Open Sans 1"/>
              </a:rPr>
              <a:t> </a:t>
            </a:r>
            <a:r>
              <a:rPr lang="en-US" sz="4187" dirty="0" err="1">
                <a:solidFill>
                  <a:srgbClr val="000000"/>
                </a:solidFill>
                <a:latin typeface="Open Sans 1"/>
              </a:rPr>
              <a:t>tiên</a:t>
            </a:r>
            <a:r>
              <a:rPr lang="en-US" sz="4187" dirty="0">
                <a:solidFill>
                  <a:srgbClr val="000000"/>
                </a:solidFill>
                <a:latin typeface="Open Sans 1"/>
              </a:rPr>
              <a:t> </a:t>
            </a:r>
            <a:r>
              <a:rPr lang="en-US" sz="4187" dirty="0" err="1">
                <a:solidFill>
                  <a:srgbClr val="000000"/>
                </a:solidFill>
                <a:latin typeface="Open Sans 1"/>
              </a:rPr>
              <a:t>cài</a:t>
            </a:r>
            <a:r>
              <a:rPr lang="en-US" sz="4187" dirty="0">
                <a:solidFill>
                  <a:srgbClr val="000000"/>
                </a:solidFill>
                <a:latin typeface="Open Sans 1"/>
              </a:rPr>
              <a:t> </a:t>
            </a:r>
            <a:r>
              <a:rPr lang="en-US" sz="4187" dirty="0" err="1">
                <a:solidFill>
                  <a:srgbClr val="000000"/>
                </a:solidFill>
                <a:latin typeface="Open Sans 1"/>
              </a:rPr>
              <a:t>đặt</a:t>
            </a:r>
            <a:r>
              <a:rPr lang="en-US" sz="4187" dirty="0">
                <a:solidFill>
                  <a:srgbClr val="000000"/>
                </a:solidFill>
                <a:latin typeface="Open Sans 1"/>
              </a:rPr>
              <a:t> server </a:t>
            </a:r>
            <a:r>
              <a:rPr lang="en-US" sz="4187" dirty="0" err="1">
                <a:solidFill>
                  <a:srgbClr val="000000"/>
                </a:solidFill>
                <a:latin typeface="Open Sans 1"/>
              </a:rPr>
              <a:t>gốc</a:t>
            </a:r>
            <a:r>
              <a:rPr lang="en-US" sz="4187" dirty="0">
                <a:solidFill>
                  <a:srgbClr val="000000"/>
                </a:solidFill>
                <a:latin typeface="Open Sans 1"/>
              </a:rPr>
              <a:t> </a:t>
            </a:r>
            <a:r>
              <a:rPr lang="en-US" sz="4187" dirty="0" err="1">
                <a:solidFill>
                  <a:srgbClr val="000000"/>
                </a:solidFill>
                <a:latin typeface="Open Sans 1"/>
              </a:rPr>
              <a:t>có</a:t>
            </a:r>
            <a:r>
              <a:rPr lang="en-US" sz="4187" dirty="0">
                <a:solidFill>
                  <a:srgbClr val="000000"/>
                </a:solidFill>
                <a:latin typeface="Open Sans 1"/>
              </a:rPr>
              <a:t> </a:t>
            </a:r>
            <a:r>
              <a:rPr lang="en-US" sz="4187" dirty="0" err="1">
                <a:solidFill>
                  <a:srgbClr val="000000"/>
                </a:solidFill>
                <a:latin typeface="Open Sans 1"/>
              </a:rPr>
              <a:t>tên</a:t>
            </a:r>
            <a:r>
              <a:rPr lang="en-US" sz="4187" dirty="0">
                <a:solidFill>
                  <a:srgbClr val="000000"/>
                </a:solidFill>
                <a:latin typeface="Open Sans 1"/>
              </a:rPr>
              <a:t> </a:t>
            </a:r>
            <a:r>
              <a:rPr lang="en-US" sz="4187" dirty="0" err="1">
                <a:solidFill>
                  <a:srgbClr val="000000"/>
                </a:solidFill>
                <a:latin typeface="Open Sans 1"/>
              </a:rPr>
              <a:t>là</a:t>
            </a:r>
            <a:r>
              <a:rPr lang="en-US" sz="4187" dirty="0">
                <a:solidFill>
                  <a:srgbClr val="000000"/>
                </a:solidFill>
                <a:latin typeface="Open Sans 1"/>
              </a:rPr>
              <a:t> MSSQLSERVER </a:t>
            </a:r>
            <a:r>
              <a:rPr lang="en-US" sz="4187" dirty="0" err="1">
                <a:solidFill>
                  <a:srgbClr val="000000"/>
                </a:solidFill>
                <a:latin typeface="Open Sans 1"/>
              </a:rPr>
              <a:t>có</a:t>
            </a:r>
            <a:r>
              <a:rPr lang="en-US" sz="4187" dirty="0">
                <a:solidFill>
                  <a:srgbClr val="000000"/>
                </a:solidFill>
                <a:latin typeface="Open Sans 1"/>
              </a:rPr>
              <a:t> </a:t>
            </a:r>
            <a:r>
              <a:rPr lang="en-US" sz="4187" dirty="0" err="1">
                <a:solidFill>
                  <a:srgbClr val="000000"/>
                </a:solidFill>
                <a:latin typeface="Open Sans 1"/>
              </a:rPr>
              <a:t>dịch</a:t>
            </a:r>
            <a:r>
              <a:rPr lang="en-US" sz="4187" dirty="0">
                <a:solidFill>
                  <a:srgbClr val="000000"/>
                </a:solidFill>
                <a:latin typeface="Open Sans 1"/>
              </a:rPr>
              <a:t> </a:t>
            </a:r>
            <a:r>
              <a:rPr lang="en-US" sz="4187" dirty="0" err="1">
                <a:solidFill>
                  <a:srgbClr val="000000"/>
                </a:solidFill>
                <a:latin typeface="Open Sans 1"/>
              </a:rPr>
              <a:t>vụ</a:t>
            </a:r>
            <a:r>
              <a:rPr lang="en-US" sz="4187" dirty="0">
                <a:solidFill>
                  <a:srgbClr val="000000"/>
                </a:solidFill>
                <a:latin typeface="Open Sans 1"/>
              </a:rPr>
              <a:t> SQL Server Agent </a:t>
            </a:r>
            <a:r>
              <a:rPr lang="en-US" sz="4187" dirty="0" err="1">
                <a:solidFill>
                  <a:srgbClr val="000000"/>
                </a:solidFill>
                <a:latin typeface="Open Sans 1"/>
              </a:rPr>
              <a:t>để</a:t>
            </a:r>
            <a:r>
              <a:rPr lang="en-US" sz="4187" dirty="0">
                <a:solidFill>
                  <a:srgbClr val="000000"/>
                </a:solidFill>
                <a:latin typeface="Open Sans 1"/>
              </a:rPr>
              <a:t> </a:t>
            </a:r>
            <a:r>
              <a:rPr lang="en-US" sz="4187" dirty="0" err="1">
                <a:solidFill>
                  <a:srgbClr val="000000"/>
                </a:solidFill>
                <a:latin typeface="Open Sans 1"/>
              </a:rPr>
              <a:t>đồng</a:t>
            </a:r>
            <a:r>
              <a:rPr lang="en-US" sz="4187" dirty="0">
                <a:solidFill>
                  <a:srgbClr val="000000"/>
                </a:solidFill>
                <a:latin typeface="Open Sans 1"/>
              </a:rPr>
              <a:t> </a:t>
            </a:r>
            <a:r>
              <a:rPr lang="en-US" sz="4187" dirty="0" err="1">
                <a:solidFill>
                  <a:srgbClr val="000000"/>
                </a:solidFill>
                <a:latin typeface="Open Sans 1"/>
              </a:rPr>
              <a:t>bộ</a:t>
            </a:r>
            <a:r>
              <a:rPr lang="en-US" sz="4187" dirty="0">
                <a:solidFill>
                  <a:srgbClr val="000000"/>
                </a:solidFill>
                <a:latin typeface="Open Sans 1"/>
              </a:rPr>
              <a:t> </a:t>
            </a:r>
            <a:r>
              <a:rPr lang="en-US" sz="4187" dirty="0" err="1">
                <a:solidFill>
                  <a:srgbClr val="000000"/>
                </a:solidFill>
                <a:latin typeface="Open Sans 1"/>
              </a:rPr>
              <a:t>hóa</a:t>
            </a:r>
            <a:r>
              <a:rPr lang="en-US" sz="4187" dirty="0">
                <a:solidFill>
                  <a:srgbClr val="000000"/>
                </a:solidFill>
                <a:latin typeface="Open Sans 1"/>
              </a:rPr>
              <a:t> </a:t>
            </a:r>
            <a:r>
              <a:rPr lang="en-US" sz="4187" dirty="0" err="1">
                <a:solidFill>
                  <a:srgbClr val="000000"/>
                </a:solidFill>
                <a:latin typeface="Open Sans 1"/>
              </a:rPr>
              <a:t>dữ</a:t>
            </a:r>
            <a:r>
              <a:rPr lang="en-US" sz="4187" dirty="0">
                <a:solidFill>
                  <a:srgbClr val="000000"/>
                </a:solidFill>
                <a:latin typeface="Open Sans 1"/>
              </a:rPr>
              <a:t> </a:t>
            </a:r>
            <a:r>
              <a:rPr lang="en-US" sz="4187" dirty="0" err="1">
                <a:solidFill>
                  <a:srgbClr val="000000"/>
                </a:solidFill>
                <a:latin typeface="Open Sans 1"/>
              </a:rPr>
              <a:t>liệu</a:t>
            </a:r>
            <a:r>
              <a:rPr lang="en-US" sz="4187" dirty="0">
                <a:solidFill>
                  <a:srgbClr val="000000"/>
                </a:solidFill>
                <a:latin typeface="Open Sans 1"/>
              </a:rPr>
              <a:t>.</a:t>
            </a:r>
          </a:p>
          <a:p>
            <a:pPr>
              <a:lnSpc>
                <a:spcPts val="5863"/>
              </a:lnSpc>
            </a:pPr>
            <a:r>
              <a:rPr lang="en-US" sz="4187" dirty="0" err="1">
                <a:solidFill>
                  <a:srgbClr val="000000"/>
                </a:solidFill>
                <a:latin typeface="Open Sans 1"/>
              </a:rPr>
              <a:t>Tiếp</a:t>
            </a:r>
            <a:r>
              <a:rPr lang="en-US" sz="4187" dirty="0">
                <a:solidFill>
                  <a:srgbClr val="000000"/>
                </a:solidFill>
                <a:latin typeface="Open Sans 1"/>
              </a:rPr>
              <a:t> </a:t>
            </a:r>
            <a:r>
              <a:rPr lang="en-US" sz="4187" dirty="0" err="1">
                <a:solidFill>
                  <a:srgbClr val="000000"/>
                </a:solidFill>
                <a:latin typeface="Open Sans 1"/>
              </a:rPr>
              <a:t>theo</a:t>
            </a:r>
            <a:r>
              <a:rPr lang="en-US" sz="4187" dirty="0">
                <a:solidFill>
                  <a:srgbClr val="000000"/>
                </a:solidFill>
                <a:latin typeface="Open Sans 1"/>
              </a:rPr>
              <a:t> </a:t>
            </a:r>
            <a:r>
              <a:rPr lang="en-US" sz="4187" dirty="0" err="1">
                <a:solidFill>
                  <a:srgbClr val="000000"/>
                </a:solidFill>
                <a:latin typeface="Open Sans 1"/>
              </a:rPr>
              <a:t>cài</a:t>
            </a:r>
            <a:r>
              <a:rPr lang="en-US" sz="4187" dirty="0">
                <a:solidFill>
                  <a:srgbClr val="000000"/>
                </a:solidFill>
                <a:latin typeface="Open Sans 1"/>
              </a:rPr>
              <a:t> </a:t>
            </a:r>
            <a:r>
              <a:rPr lang="en-US" sz="4187" dirty="0" err="1">
                <a:solidFill>
                  <a:srgbClr val="000000"/>
                </a:solidFill>
                <a:latin typeface="Open Sans 1"/>
              </a:rPr>
              <a:t>đặt</a:t>
            </a:r>
            <a:r>
              <a:rPr lang="en-US" sz="4187" dirty="0">
                <a:solidFill>
                  <a:srgbClr val="000000"/>
                </a:solidFill>
                <a:latin typeface="Open Sans 1"/>
              </a:rPr>
              <a:t> 2 server con VanPhuoc_1 </a:t>
            </a:r>
            <a:r>
              <a:rPr lang="en-US" sz="4187" dirty="0" err="1">
                <a:solidFill>
                  <a:srgbClr val="000000"/>
                </a:solidFill>
                <a:latin typeface="Open Sans 1"/>
              </a:rPr>
              <a:t>và</a:t>
            </a:r>
            <a:r>
              <a:rPr lang="en-US" sz="4187" dirty="0">
                <a:solidFill>
                  <a:srgbClr val="000000"/>
                </a:solidFill>
                <a:latin typeface="Open Sans 1"/>
              </a:rPr>
              <a:t> VanPhuoc_2.</a:t>
            </a:r>
          </a:p>
          <a:p>
            <a:pPr>
              <a:lnSpc>
                <a:spcPts val="6003"/>
              </a:lnSpc>
            </a:pPr>
            <a:endParaRPr lang="en-US" sz="4187" dirty="0">
              <a:solidFill>
                <a:srgbClr val="000000"/>
              </a:solidFill>
              <a:latin typeface="Open Sans 1"/>
            </a:endParaRPr>
          </a:p>
          <a:p>
            <a:pPr>
              <a:lnSpc>
                <a:spcPts val="5723"/>
              </a:lnSpc>
            </a:pPr>
            <a:endParaRPr lang="en-US" sz="4187" dirty="0">
              <a:solidFill>
                <a:srgbClr val="000000"/>
              </a:solidFill>
              <a:latin typeface="Open Sans 1"/>
            </a:endParaRPr>
          </a:p>
          <a:p>
            <a:pPr>
              <a:lnSpc>
                <a:spcPts val="4883"/>
              </a:lnSpc>
              <a:spcBef>
                <a:spcPct val="0"/>
              </a:spcBef>
            </a:pPr>
            <a:endParaRPr lang="en-US" sz="4187" dirty="0">
              <a:solidFill>
                <a:srgbClr val="000000"/>
              </a:solidFill>
              <a:latin typeface="Open Sans 1"/>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TextBox 3"/>
          <p:cNvSpPr txBox="1"/>
          <p:nvPr/>
        </p:nvSpPr>
        <p:spPr>
          <a:xfrm>
            <a:off x="1877825" y="0"/>
            <a:ext cx="16153133" cy="858684"/>
          </a:xfrm>
          <a:prstGeom prst="rect">
            <a:avLst/>
          </a:prstGeom>
        </p:spPr>
        <p:txBody>
          <a:bodyPr lIns="0" tIns="0" rIns="0" bIns="0" rtlCol="0" anchor="t">
            <a:spAutoFit/>
          </a:bodyPr>
          <a:lstStyle/>
          <a:p>
            <a:pPr algn="just">
              <a:lnSpc>
                <a:spcPts val="6764"/>
              </a:lnSpc>
            </a:pPr>
            <a:r>
              <a:rPr lang="en-US" sz="5646">
                <a:solidFill>
                  <a:srgbClr val="000000"/>
                </a:solidFill>
                <a:latin typeface="Open Sans 1 Bold"/>
              </a:rPr>
              <a:t>3.2 Tạo cơ sở dữ liệu cho server gốc</a:t>
            </a:r>
          </a:p>
        </p:txBody>
      </p:sp>
      <p:sp>
        <p:nvSpPr>
          <p:cNvPr id="4" name="TextBox 4"/>
          <p:cNvSpPr txBox="1"/>
          <p:nvPr/>
        </p:nvSpPr>
        <p:spPr>
          <a:xfrm>
            <a:off x="0" y="1019175"/>
            <a:ext cx="9048383" cy="8592400"/>
          </a:xfrm>
          <a:prstGeom prst="rect">
            <a:avLst/>
          </a:prstGeom>
        </p:spPr>
        <p:txBody>
          <a:bodyPr lIns="0" tIns="0" rIns="0" bIns="0" rtlCol="0" anchor="t">
            <a:spAutoFit/>
          </a:bodyPr>
          <a:lstStyle/>
          <a:p>
            <a:pPr>
              <a:lnSpc>
                <a:spcPts val="4008"/>
              </a:lnSpc>
            </a:pPr>
            <a:r>
              <a:rPr lang="en-US" sz="3346">
                <a:solidFill>
                  <a:srgbClr val="000000"/>
                </a:solidFill>
                <a:latin typeface="Open Sans 1"/>
              </a:rPr>
              <a:t>-- Bảng Khoa</a:t>
            </a:r>
          </a:p>
          <a:p>
            <a:pPr>
              <a:lnSpc>
                <a:spcPts val="4008"/>
              </a:lnSpc>
            </a:pPr>
            <a:r>
              <a:rPr lang="en-US" sz="3346">
                <a:solidFill>
                  <a:srgbClr val="000000"/>
                </a:solidFill>
                <a:latin typeface="Open Sans 1"/>
              </a:rPr>
              <a:t>CREATE TABLE Khoa (</a:t>
            </a:r>
          </a:p>
          <a:p>
            <a:pPr>
              <a:lnSpc>
                <a:spcPts val="4008"/>
              </a:lnSpc>
            </a:pPr>
            <a:r>
              <a:rPr lang="en-US" sz="3346">
                <a:solidFill>
                  <a:srgbClr val="000000"/>
                </a:solidFill>
                <a:latin typeface="Open Sans 1"/>
              </a:rPr>
              <a:t>   KhoaID INT IDENTITY(1,1) PRIMARY KEY,</a:t>
            </a:r>
          </a:p>
          <a:p>
            <a:pPr>
              <a:lnSpc>
                <a:spcPts val="4008"/>
              </a:lnSpc>
            </a:pPr>
            <a:r>
              <a:rPr lang="en-US" sz="3346">
                <a:solidFill>
                  <a:srgbClr val="000000"/>
                </a:solidFill>
                <a:latin typeface="Open Sans 1"/>
              </a:rPr>
              <a:t>   TenKhoa NVARCHAR(255),</a:t>
            </a:r>
          </a:p>
          <a:p>
            <a:pPr>
              <a:lnSpc>
                <a:spcPts val="4008"/>
              </a:lnSpc>
            </a:pPr>
            <a:r>
              <a:rPr lang="en-US" sz="3346">
                <a:solidFill>
                  <a:srgbClr val="000000"/>
                </a:solidFill>
                <a:latin typeface="Open Sans 1"/>
              </a:rPr>
              <a:t>   MoTa NVARCHAR(MAX),</a:t>
            </a:r>
          </a:p>
          <a:p>
            <a:pPr>
              <a:lnSpc>
                <a:spcPts val="4008"/>
              </a:lnSpc>
            </a:pPr>
            <a:r>
              <a:rPr lang="en-US" sz="3346">
                <a:solidFill>
                  <a:srgbClr val="000000"/>
                </a:solidFill>
                <a:latin typeface="Open Sans 1"/>
              </a:rPr>
              <a:t>   -- Khoa</a:t>
            </a:r>
          </a:p>
          <a:p>
            <a:pPr>
              <a:lnSpc>
                <a:spcPts val="4008"/>
              </a:lnSpc>
            </a:pPr>
            <a:r>
              <a:rPr lang="en-US" sz="3346">
                <a:solidFill>
                  <a:srgbClr val="000000"/>
                </a:solidFill>
                <a:latin typeface="Open Sans 1"/>
              </a:rPr>
              <a:t>);</a:t>
            </a:r>
          </a:p>
          <a:p>
            <a:pPr>
              <a:lnSpc>
                <a:spcPts val="4008"/>
              </a:lnSpc>
            </a:pPr>
            <a:r>
              <a:rPr lang="en-US" sz="3346">
                <a:solidFill>
                  <a:srgbClr val="000000"/>
                </a:solidFill>
                <a:latin typeface="Open Sans 1"/>
              </a:rPr>
              <a:t>-- Bảng Chuyên Ngành</a:t>
            </a:r>
          </a:p>
          <a:p>
            <a:pPr>
              <a:lnSpc>
                <a:spcPts val="4008"/>
              </a:lnSpc>
            </a:pPr>
            <a:r>
              <a:rPr lang="en-US" sz="3346">
                <a:solidFill>
                  <a:srgbClr val="000000"/>
                </a:solidFill>
                <a:latin typeface="Open Sans 1"/>
              </a:rPr>
              <a:t>CREATE TABLE Nganh (</a:t>
            </a:r>
          </a:p>
          <a:p>
            <a:pPr>
              <a:lnSpc>
                <a:spcPts val="4008"/>
              </a:lnSpc>
            </a:pPr>
            <a:r>
              <a:rPr lang="en-US" sz="3346">
                <a:solidFill>
                  <a:srgbClr val="000000"/>
                </a:solidFill>
                <a:latin typeface="Open Sans 1"/>
              </a:rPr>
              <a:t>   NganhID INT IDENTITY(1,1) PRIMARY KEY,</a:t>
            </a:r>
          </a:p>
          <a:p>
            <a:pPr>
              <a:lnSpc>
                <a:spcPts val="4008"/>
              </a:lnSpc>
            </a:pPr>
            <a:r>
              <a:rPr lang="en-US" sz="3346">
                <a:solidFill>
                  <a:srgbClr val="000000"/>
                </a:solidFill>
                <a:latin typeface="Open Sans 1"/>
              </a:rPr>
              <a:t>   TenNganh NVARCHAR(255),</a:t>
            </a:r>
          </a:p>
          <a:p>
            <a:pPr>
              <a:lnSpc>
                <a:spcPts val="4008"/>
              </a:lnSpc>
            </a:pPr>
            <a:r>
              <a:rPr lang="en-US" sz="3346">
                <a:solidFill>
                  <a:srgbClr val="000000"/>
                </a:solidFill>
                <a:latin typeface="Open Sans 1"/>
              </a:rPr>
              <a:t>   MoTa NVARCHAR(MAX),</a:t>
            </a:r>
          </a:p>
          <a:p>
            <a:pPr>
              <a:lnSpc>
                <a:spcPts val="4008"/>
              </a:lnSpc>
            </a:pPr>
            <a:r>
              <a:rPr lang="en-US" sz="3346">
                <a:solidFill>
                  <a:srgbClr val="000000"/>
                </a:solidFill>
                <a:latin typeface="Open Sans 1"/>
              </a:rPr>
              <a:t>      KhoaID INT,</a:t>
            </a:r>
          </a:p>
          <a:p>
            <a:pPr>
              <a:lnSpc>
                <a:spcPts val="4008"/>
              </a:lnSpc>
            </a:pPr>
            <a:r>
              <a:rPr lang="en-US" sz="3346">
                <a:solidFill>
                  <a:srgbClr val="000000"/>
                </a:solidFill>
                <a:latin typeface="Open Sans 1"/>
              </a:rPr>
              <a:t>      FOREIGN KEY (KhoaID) REFERENCES Khoa(KhoaID)</a:t>
            </a:r>
          </a:p>
          <a:p>
            <a:pPr>
              <a:lnSpc>
                <a:spcPts val="4008"/>
              </a:lnSpc>
            </a:pPr>
            <a:r>
              <a:rPr lang="en-US" sz="3346">
                <a:solidFill>
                  <a:srgbClr val="000000"/>
                </a:solidFill>
                <a:latin typeface="Open Sans 1"/>
              </a:rPr>
              <a:t>   -- Chuyên ngành</a:t>
            </a:r>
          </a:p>
          <a:p>
            <a:pPr>
              <a:lnSpc>
                <a:spcPts val="4008"/>
              </a:lnSpc>
              <a:spcBef>
                <a:spcPct val="0"/>
              </a:spcBef>
            </a:pPr>
            <a:r>
              <a:rPr lang="en-US" sz="3346">
                <a:solidFill>
                  <a:srgbClr val="000000"/>
                </a:solidFill>
                <a:latin typeface="Open Sans 1"/>
              </a:rPr>
              <a:t>);</a:t>
            </a:r>
          </a:p>
        </p:txBody>
      </p:sp>
      <p:sp>
        <p:nvSpPr>
          <p:cNvPr id="5" name="TextBox 5"/>
          <p:cNvSpPr txBox="1"/>
          <p:nvPr/>
        </p:nvSpPr>
        <p:spPr>
          <a:xfrm>
            <a:off x="9048383" y="1124026"/>
            <a:ext cx="9380978" cy="8592248"/>
          </a:xfrm>
          <a:prstGeom prst="rect">
            <a:avLst/>
          </a:prstGeom>
        </p:spPr>
        <p:txBody>
          <a:bodyPr lIns="0" tIns="0" rIns="0" bIns="0" rtlCol="0" anchor="t">
            <a:spAutoFit/>
          </a:bodyPr>
          <a:lstStyle/>
          <a:p>
            <a:pPr>
              <a:lnSpc>
                <a:spcPts val="3289"/>
              </a:lnSpc>
            </a:pPr>
            <a:r>
              <a:rPr lang="en-US" sz="2746">
                <a:solidFill>
                  <a:srgbClr val="000000"/>
                </a:solidFill>
                <a:latin typeface="Open Sans 1"/>
              </a:rPr>
              <a:t>-- Bảng Chuyên Ngành</a:t>
            </a:r>
          </a:p>
          <a:p>
            <a:pPr>
              <a:lnSpc>
                <a:spcPts val="3289"/>
              </a:lnSpc>
            </a:pPr>
            <a:r>
              <a:rPr lang="en-US" sz="2746">
                <a:solidFill>
                  <a:srgbClr val="000000"/>
                </a:solidFill>
                <a:latin typeface="Open Sans 1"/>
              </a:rPr>
              <a:t>CREATE TABLE ChuyenNganh (</a:t>
            </a:r>
          </a:p>
          <a:p>
            <a:pPr>
              <a:lnSpc>
                <a:spcPts val="3289"/>
              </a:lnSpc>
            </a:pPr>
            <a:r>
              <a:rPr lang="en-US" sz="2746">
                <a:solidFill>
                  <a:srgbClr val="000000"/>
                </a:solidFill>
                <a:latin typeface="Open Sans 1"/>
              </a:rPr>
              <a:t>   ChuyenNganhID INT IDENTITY(1,1) PRIMARY KEY,</a:t>
            </a:r>
          </a:p>
          <a:p>
            <a:pPr>
              <a:lnSpc>
                <a:spcPts val="3289"/>
              </a:lnSpc>
            </a:pPr>
            <a:r>
              <a:rPr lang="en-US" sz="2746">
                <a:solidFill>
                  <a:srgbClr val="000000"/>
                </a:solidFill>
                <a:latin typeface="Open Sans 1"/>
              </a:rPr>
              <a:t>   TenChuyenNganh NVARCHAR(255),</a:t>
            </a:r>
          </a:p>
          <a:p>
            <a:pPr>
              <a:lnSpc>
                <a:spcPts val="3289"/>
              </a:lnSpc>
            </a:pPr>
            <a:r>
              <a:rPr lang="en-US" sz="2746">
                <a:solidFill>
                  <a:srgbClr val="000000"/>
                </a:solidFill>
                <a:latin typeface="Open Sans 1"/>
              </a:rPr>
              <a:t>   MoTa NVARCHAR(MAX),</a:t>
            </a:r>
          </a:p>
          <a:p>
            <a:pPr>
              <a:lnSpc>
                <a:spcPts val="3289"/>
              </a:lnSpc>
            </a:pPr>
            <a:r>
              <a:rPr lang="en-US" sz="2746">
                <a:solidFill>
                  <a:srgbClr val="000000"/>
                </a:solidFill>
                <a:latin typeface="Open Sans 1"/>
              </a:rPr>
              <a:t>      NganhID INT,</a:t>
            </a:r>
          </a:p>
          <a:p>
            <a:pPr>
              <a:lnSpc>
                <a:spcPts val="3289"/>
              </a:lnSpc>
            </a:pPr>
            <a:r>
              <a:rPr lang="en-US" sz="2746">
                <a:solidFill>
                  <a:srgbClr val="000000"/>
                </a:solidFill>
                <a:latin typeface="Open Sans 1"/>
              </a:rPr>
              <a:t>      FOREIGN KEY (NganhID) REFERENCES Nganh(NganhID)</a:t>
            </a:r>
          </a:p>
          <a:p>
            <a:pPr>
              <a:lnSpc>
                <a:spcPts val="3289"/>
              </a:lnSpc>
            </a:pPr>
            <a:r>
              <a:rPr lang="en-US" sz="2746">
                <a:solidFill>
                  <a:srgbClr val="000000"/>
                </a:solidFill>
                <a:latin typeface="Open Sans 1"/>
              </a:rPr>
              <a:t>   -- Chuyên ngành</a:t>
            </a:r>
          </a:p>
          <a:p>
            <a:pPr>
              <a:lnSpc>
                <a:spcPts val="3289"/>
              </a:lnSpc>
            </a:pPr>
            <a:r>
              <a:rPr lang="en-US" sz="2746">
                <a:solidFill>
                  <a:srgbClr val="000000"/>
                </a:solidFill>
                <a:latin typeface="Open Sans 1"/>
              </a:rPr>
              <a:t>);</a:t>
            </a:r>
          </a:p>
          <a:p>
            <a:pPr>
              <a:lnSpc>
                <a:spcPts val="3289"/>
              </a:lnSpc>
            </a:pPr>
            <a:r>
              <a:rPr lang="en-US" sz="2746">
                <a:solidFill>
                  <a:srgbClr val="000000"/>
                </a:solidFill>
                <a:latin typeface="Open Sans 1"/>
              </a:rPr>
              <a:t>-- Bảng Học Phần</a:t>
            </a:r>
          </a:p>
          <a:p>
            <a:pPr>
              <a:lnSpc>
                <a:spcPts val="3289"/>
              </a:lnSpc>
            </a:pPr>
            <a:r>
              <a:rPr lang="en-US" sz="2746">
                <a:solidFill>
                  <a:srgbClr val="000000"/>
                </a:solidFill>
                <a:latin typeface="Open Sans 1"/>
              </a:rPr>
              <a:t>CREATE TABLE HocPhan (</a:t>
            </a:r>
          </a:p>
          <a:p>
            <a:pPr>
              <a:lnSpc>
                <a:spcPts val="3289"/>
              </a:lnSpc>
            </a:pPr>
            <a:r>
              <a:rPr lang="en-US" sz="2746">
                <a:solidFill>
                  <a:srgbClr val="000000"/>
                </a:solidFill>
                <a:latin typeface="Open Sans 1"/>
              </a:rPr>
              <a:t>   HocPhanID INT IDENTITY(1,1) PRIMARY KEY,</a:t>
            </a:r>
          </a:p>
          <a:p>
            <a:pPr>
              <a:lnSpc>
                <a:spcPts val="3289"/>
              </a:lnSpc>
            </a:pPr>
            <a:r>
              <a:rPr lang="en-US" sz="2746">
                <a:solidFill>
                  <a:srgbClr val="000000"/>
                </a:solidFill>
                <a:latin typeface="Open Sans 1"/>
              </a:rPr>
              <a:t>   TenHocPhan NVARCHAR(255),</a:t>
            </a:r>
          </a:p>
          <a:p>
            <a:pPr>
              <a:lnSpc>
                <a:spcPts val="3289"/>
              </a:lnSpc>
            </a:pPr>
            <a:r>
              <a:rPr lang="en-US" sz="2746">
                <a:solidFill>
                  <a:srgbClr val="000000"/>
                </a:solidFill>
                <a:latin typeface="Open Sans 1"/>
              </a:rPr>
              <a:t>   MaHocPhan NVARCHAR(50),</a:t>
            </a:r>
          </a:p>
          <a:p>
            <a:pPr>
              <a:lnSpc>
                <a:spcPts val="3289"/>
              </a:lnSpc>
            </a:pPr>
            <a:r>
              <a:rPr lang="en-US" sz="2746">
                <a:solidFill>
                  <a:srgbClr val="000000"/>
                </a:solidFill>
                <a:latin typeface="Open Sans 1"/>
              </a:rPr>
              <a:t>   MoTa NVARCHAR(MAX),</a:t>
            </a:r>
          </a:p>
          <a:p>
            <a:pPr>
              <a:lnSpc>
                <a:spcPts val="3289"/>
              </a:lnSpc>
            </a:pPr>
            <a:r>
              <a:rPr lang="en-US" sz="2746">
                <a:solidFill>
                  <a:srgbClr val="000000"/>
                </a:solidFill>
                <a:latin typeface="Open Sans 1"/>
              </a:rPr>
              <a:t>   KhoaID INT,</a:t>
            </a:r>
          </a:p>
          <a:p>
            <a:pPr>
              <a:lnSpc>
                <a:spcPts val="3289"/>
              </a:lnSpc>
            </a:pPr>
            <a:r>
              <a:rPr lang="en-US" sz="2746">
                <a:solidFill>
                  <a:srgbClr val="000000"/>
                </a:solidFill>
                <a:latin typeface="Open Sans 1"/>
              </a:rPr>
              <a:t>   LoaiHocPhan NVARCHAR(50),</a:t>
            </a:r>
          </a:p>
          <a:p>
            <a:pPr>
              <a:lnSpc>
                <a:spcPts val="3289"/>
              </a:lnSpc>
            </a:pPr>
            <a:r>
              <a:rPr lang="en-US" sz="2746">
                <a:solidFill>
                  <a:srgbClr val="000000"/>
                </a:solidFill>
                <a:latin typeface="Open Sans 1"/>
              </a:rPr>
              <a:t>   SoTinChi INT,</a:t>
            </a:r>
          </a:p>
          <a:p>
            <a:pPr>
              <a:lnSpc>
                <a:spcPts val="3289"/>
              </a:lnSpc>
            </a:pPr>
            <a:r>
              <a:rPr lang="en-US" sz="2746">
                <a:solidFill>
                  <a:srgbClr val="000000"/>
                </a:solidFill>
                <a:latin typeface="Open Sans 1"/>
              </a:rPr>
              <a:t>      FOREIGN KEY (KhoaID) REFERENCES Khoa(KhoaID)</a:t>
            </a:r>
          </a:p>
          <a:p>
            <a:pPr>
              <a:lnSpc>
                <a:spcPts val="3289"/>
              </a:lnSpc>
            </a:pPr>
            <a:r>
              <a:rPr lang="en-US" sz="2746">
                <a:solidFill>
                  <a:srgbClr val="000000"/>
                </a:solidFill>
                <a:latin typeface="Open Sans 1"/>
              </a:rPr>
              <a:t>   -- Học phần</a:t>
            </a:r>
          </a:p>
          <a:p>
            <a:pPr>
              <a:lnSpc>
                <a:spcPts val="3289"/>
              </a:lnSpc>
              <a:spcBef>
                <a:spcPct val="0"/>
              </a:spcBef>
            </a:pPr>
            <a:r>
              <a:rPr lang="en-US" sz="2746">
                <a:solidFill>
                  <a:srgbClr val="000000"/>
                </a:solidFill>
                <a:latin typeface="Open Sans 1"/>
              </a:rPr>
              <a:t>);</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TextBox 3"/>
          <p:cNvSpPr txBox="1"/>
          <p:nvPr/>
        </p:nvSpPr>
        <p:spPr>
          <a:xfrm>
            <a:off x="1877825" y="0"/>
            <a:ext cx="16153133" cy="858684"/>
          </a:xfrm>
          <a:prstGeom prst="rect">
            <a:avLst/>
          </a:prstGeom>
        </p:spPr>
        <p:txBody>
          <a:bodyPr lIns="0" tIns="0" rIns="0" bIns="0" rtlCol="0" anchor="t">
            <a:spAutoFit/>
          </a:bodyPr>
          <a:lstStyle/>
          <a:p>
            <a:pPr algn="just">
              <a:lnSpc>
                <a:spcPts val="6764"/>
              </a:lnSpc>
            </a:pPr>
            <a:r>
              <a:rPr lang="en-US" sz="5646">
                <a:solidFill>
                  <a:srgbClr val="000000"/>
                </a:solidFill>
                <a:latin typeface="Open Sans 1 Bold"/>
              </a:rPr>
              <a:t>3.2 Tạo cơ sở dữ liệu cho server gốc</a:t>
            </a:r>
          </a:p>
        </p:txBody>
      </p:sp>
      <p:sp>
        <p:nvSpPr>
          <p:cNvPr id="4" name="TextBox 4"/>
          <p:cNvSpPr txBox="1"/>
          <p:nvPr/>
        </p:nvSpPr>
        <p:spPr>
          <a:xfrm>
            <a:off x="0" y="1019175"/>
            <a:ext cx="8037519" cy="7582750"/>
          </a:xfrm>
          <a:prstGeom prst="rect">
            <a:avLst/>
          </a:prstGeom>
        </p:spPr>
        <p:txBody>
          <a:bodyPr lIns="0" tIns="0" rIns="0" bIns="0" rtlCol="0" anchor="t">
            <a:spAutoFit/>
          </a:bodyPr>
          <a:lstStyle/>
          <a:p>
            <a:pPr>
              <a:lnSpc>
                <a:spcPts val="4008"/>
              </a:lnSpc>
            </a:pPr>
            <a:r>
              <a:rPr lang="en-US" sz="3346">
                <a:solidFill>
                  <a:srgbClr val="000000"/>
                </a:solidFill>
                <a:latin typeface="Open Sans 1"/>
              </a:rPr>
              <a:t>-- Bảng Khóa Học</a:t>
            </a:r>
          </a:p>
          <a:p>
            <a:pPr>
              <a:lnSpc>
                <a:spcPts val="4008"/>
              </a:lnSpc>
            </a:pPr>
            <a:r>
              <a:rPr lang="en-US" sz="3346">
                <a:solidFill>
                  <a:srgbClr val="000000"/>
                </a:solidFill>
                <a:latin typeface="Open Sans 1"/>
              </a:rPr>
              <a:t>CREATE TABLE KhoaHoc (</a:t>
            </a:r>
          </a:p>
          <a:p>
            <a:pPr>
              <a:lnSpc>
                <a:spcPts val="4008"/>
              </a:lnSpc>
            </a:pPr>
            <a:r>
              <a:rPr lang="en-US" sz="3346">
                <a:solidFill>
                  <a:srgbClr val="000000"/>
                </a:solidFill>
                <a:latin typeface="Open Sans 1"/>
              </a:rPr>
              <a:t>   KhoaHocID INT IDENTITY(1,1) PRIMARY KEY,</a:t>
            </a:r>
          </a:p>
          <a:p>
            <a:pPr>
              <a:lnSpc>
                <a:spcPts val="4008"/>
              </a:lnSpc>
            </a:pPr>
            <a:r>
              <a:rPr lang="en-US" sz="3346">
                <a:solidFill>
                  <a:srgbClr val="000000"/>
                </a:solidFill>
                <a:latin typeface="Open Sans 1"/>
              </a:rPr>
              <a:t>   TenKhoaHoc NVARCHAR(255),</a:t>
            </a:r>
          </a:p>
          <a:p>
            <a:pPr>
              <a:lnSpc>
                <a:spcPts val="4008"/>
              </a:lnSpc>
            </a:pPr>
            <a:r>
              <a:rPr lang="en-US" sz="3346">
                <a:solidFill>
                  <a:srgbClr val="000000"/>
                </a:solidFill>
                <a:latin typeface="Open Sans 1"/>
              </a:rPr>
              <a:t>   KhoaID INT,</a:t>
            </a:r>
          </a:p>
          <a:p>
            <a:pPr>
              <a:lnSpc>
                <a:spcPts val="4008"/>
              </a:lnSpc>
            </a:pPr>
            <a:r>
              <a:rPr lang="en-US" sz="3346">
                <a:solidFill>
                  <a:srgbClr val="000000"/>
                </a:solidFill>
                <a:latin typeface="Open Sans 1"/>
              </a:rPr>
              <a:t>   ChuyenNganhID INT,</a:t>
            </a:r>
          </a:p>
          <a:p>
            <a:pPr>
              <a:lnSpc>
                <a:spcPts val="4008"/>
              </a:lnSpc>
            </a:pPr>
            <a:r>
              <a:rPr lang="en-US" sz="3346">
                <a:solidFill>
                  <a:srgbClr val="000000"/>
                </a:solidFill>
                <a:latin typeface="Open Sans 1"/>
              </a:rPr>
              <a:t>   NamHoc INT,</a:t>
            </a:r>
          </a:p>
          <a:p>
            <a:pPr>
              <a:lnSpc>
                <a:spcPts val="4008"/>
              </a:lnSpc>
            </a:pPr>
            <a:r>
              <a:rPr lang="en-US" sz="3346">
                <a:solidFill>
                  <a:srgbClr val="000000"/>
                </a:solidFill>
                <a:latin typeface="Open Sans 1"/>
              </a:rPr>
              <a:t>      FOREIGN KEY (KhoaID) REFERENCES Khoa(KhoaID),</a:t>
            </a:r>
          </a:p>
          <a:p>
            <a:pPr>
              <a:lnSpc>
                <a:spcPts val="4008"/>
              </a:lnSpc>
            </a:pPr>
            <a:r>
              <a:rPr lang="en-US" sz="3346">
                <a:solidFill>
                  <a:srgbClr val="000000"/>
                </a:solidFill>
                <a:latin typeface="Open Sans 1"/>
              </a:rPr>
              <a:t>   FOREIGN KEY (ChuyenNganhID) REFERENCES ChuyenNganh(ChuyenNganhID)</a:t>
            </a:r>
          </a:p>
          <a:p>
            <a:pPr>
              <a:lnSpc>
                <a:spcPts val="4008"/>
              </a:lnSpc>
            </a:pPr>
            <a:r>
              <a:rPr lang="en-US" sz="3346">
                <a:solidFill>
                  <a:srgbClr val="000000"/>
                </a:solidFill>
                <a:latin typeface="Open Sans 1"/>
              </a:rPr>
              <a:t>   -- Khóa học</a:t>
            </a:r>
          </a:p>
          <a:p>
            <a:pPr>
              <a:lnSpc>
                <a:spcPts val="4008"/>
              </a:lnSpc>
              <a:spcBef>
                <a:spcPct val="0"/>
              </a:spcBef>
            </a:pPr>
            <a:r>
              <a:rPr lang="en-US" sz="3346">
                <a:solidFill>
                  <a:srgbClr val="000000"/>
                </a:solidFill>
                <a:latin typeface="Open Sans 1"/>
              </a:rPr>
              <a:t>);</a:t>
            </a:r>
          </a:p>
        </p:txBody>
      </p:sp>
      <p:sp>
        <p:nvSpPr>
          <p:cNvPr id="5" name="TextBox 5"/>
          <p:cNvSpPr txBox="1"/>
          <p:nvPr/>
        </p:nvSpPr>
        <p:spPr>
          <a:xfrm>
            <a:off x="8394294" y="1028700"/>
            <a:ext cx="9221781" cy="8573299"/>
          </a:xfrm>
          <a:prstGeom prst="rect">
            <a:avLst/>
          </a:prstGeom>
        </p:spPr>
        <p:txBody>
          <a:bodyPr lIns="0" tIns="0" rIns="0" bIns="0" rtlCol="0" anchor="t">
            <a:spAutoFit/>
          </a:bodyPr>
          <a:lstStyle/>
          <a:p>
            <a:pPr>
              <a:lnSpc>
                <a:spcPts val="3769"/>
              </a:lnSpc>
            </a:pPr>
            <a:r>
              <a:rPr lang="en-US" sz="3146">
                <a:solidFill>
                  <a:srgbClr val="000000"/>
                </a:solidFill>
                <a:latin typeface="Open Sans 1"/>
              </a:rPr>
              <a:t>-- Bảng Học Phần Trong Khóa Học</a:t>
            </a:r>
          </a:p>
          <a:p>
            <a:pPr>
              <a:lnSpc>
                <a:spcPts val="3769"/>
              </a:lnSpc>
            </a:pPr>
            <a:r>
              <a:rPr lang="en-US" sz="3146">
                <a:solidFill>
                  <a:srgbClr val="000000"/>
                </a:solidFill>
                <a:latin typeface="Open Sans 1"/>
              </a:rPr>
              <a:t>CREATE TABLE HocPhanTrongKhoaHoc (</a:t>
            </a:r>
          </a:p>
          <a:p>
            <a:pPr>
              <a:lnSpc>
                <a:spcPts val="3769"/>
              </a:lnSpc>
            </a:pPr>
            <a:r>
              <a:rPr lang="en-US" sz="3146">
                <a:solidFill>
                  <a:srgbClr val="000000"/>
                </a:solidFill>
                <a:latin typeface="Open Sans 1"/>
              </a:rPr>
              <a:t> HocPhanTrongKhoaHocID INT IDENTITY(1,1) PRIMARY KEY,</a:t>
            </a:r>
          </a:p>
          <a:p>
            <a:pPr>
              <a:lnSpc>
                <a:spcPts val="3769"/>
              </a:lnSpc>
            </a:pPr>
            <a:r>
              <a:rPr lang="en-US" sz="3146">
                <a:solidFill>
                  <a:srgbClr val="000000"/>
                </a:solidFill>
                <a:latin typeface="Open Sans 1"/>
              </a:rPr>
              <a:t> KhoaHocID INT,</a:t>
            </a:r>
          </a:p>
          <a:p>
            <a:pPr>
              <a:lnSpc>
                <a:spcPts val="3769"/>
              </a:lnSpc>
            </a:pPr>
            <a:r>
              <a:rPr lang="en-US" sz="3146">
                <a:solidFill>
                  <a:srgbClr val="000000"/>
                </a:solidFill>
                <a:latin typeface="Open Sans 1"/>
              </a:rPr>
              <a:t> HocPhanID INT,</a:t>
            </a:r>
          </a:p>
          <a:p>
            <a:pPr>
              <a:lnSpc>
                <a:spcPts val="3769"/>
              </a:lnSpc>
            </a:pPr>
            <a:r>
              <a:rPr lang="en-US" sz="3146">
                <a:solidFill>
                  <a:srgbClr val="000000"/>
                </a:solidFill>
                <a:latin typeface="Open Sans 1"/>
              </a:rPr>
              <a:t> HocKy INT,</a:t>
            </a:r>
          </a:p>
          <a:p>
            <a:pPr>
              <a:lnSpc>
                <a:spcPts val="3769"/>
              </a:lnSpc>
            </a:pPr>
            <a:r>
              <a:rPr lang="en-US" sz="3146">
                <a:solidFill>
                  <a:srgbClr val="000000"/>
                </a:solidFill>
                <a:latin typeface="Open Sans 1"/>
              </a:rPr>
              <a:t> FOREIGN KEY (KhoaHocID) REFERENCES KhoaHoc(KhoaHocID),</a:t>
            </a:r>
          </a:p>
          <a:p>
            <a:pPr>
              <a:lnSpc>
                <a:spcPts val="3769"/>
              </a:lnSpc>
            </a:pPr>
            <a:r>
              <a:rPr lang="en-US" sz="3146">
                <a:solidFill>
                  <a:srgbClr val="000000"/>
                </a:solidFill>
                <a:latin typeface="Open Sans 1"/>
              </a:rPr>
              <a:t> FOREIGN KEY (HocPhanID) REFERENCES HocPhan(HocPhanID),</a:t>
            </a:r>
          </a:p>
          <a:p>
            <a:pPr>
              <a:lnSpc>
                <a:spcPts val="3769"/>
              </a:lnSpc>
            </a:pPr>
            <a:r>
              <a:rPr lang="en-US" sz="3146">
                <a:solidFill>
                  <a:srgbClr val="000000"/>
                </a:solidFill>
                <a:latin typeface="Open Sans 1"/>
              </a:rPr>
              <a:t> -- Học phần trong khóa học</a:t>
            </a:r>
          </a:p>
          <a:p>
            <a:pPr>
              <a:lnSpc>
                <a:spcPts val="3769"/>
              </a:lnSpc>
            </a:pPr>
            <a:r>
              <a:rPr lang="en-US" sz="3146">
                <a:solidFill>
                  <a:srgbClr val="000000"/>
                </a:solidFill>
                <a:latin typeface="Open Sans 1"/>
              </a:rPr>
              <a:t>);</a:t>
            </a:r>
          </a:p>
          <a:p>
            <a:pPr>
              <a:lnSpc>
                <a:spcPts val="3769"/>
              </a:lnSpc>
            </a:pPr>
            <a:r>
              <a:rPr lang="en-US" sz="3146">
                <a:solidFill>
                  <a:srgbClr val="000000"/>
                </a:solidFill>
                <a:latin typeface="Open Sans 1"/>
              </a:rPr>
              <a:t>CREATE TABLE UserAccount (</a:t>
            </a:r>
          </a:p>
          <a:p>
            <a:pPr>
              <a:lnSpc>
                <a:spcPts val="3769"/>
              </a:lnSpc>
            </a:pPr>
            <a:r>
              <a:rPr lang="en-US" sz="3146">
                <a:solidFill>
                  <a:srgbClr val="000000"/>
                </a:solidFill>
                <a:latin typeface="Open Sans 1"/>
              </a:rPr>
              <a:t> UserAccountID INT IDENTITY(1,1) PRIMARY KEY,</a:t>
            </a:r>
          </a:p>
          <a:p>
            <a:pPr>
              <a:lnSpc>
                <a:spcPts val="3769"/>
              </a:lnSpc>
            </a:pPr>
            <a:r>
              <a:rPr lang="en-US" sz="3146">
                <a:solidFill>
                  <a:srgbClr val="000000"/>
                </a:solidFill>
                <a:latin typeface="Open Sans 1"/>
              </a:rPr>
              <a:t> username NVARCHAR(255) UNIQUE,</a:t>
            </a:r>
          </a:p>
          <a:p>
            <a:pPr>
              <a:lnSpc>
                <a:spcPts val="3769"/>
              </a:lnSpc>
            </a:pPr>
            <a:r>
              <a:rPr lang="en-US" sz="3146">
                <a:solidFill>
                  <a:srgbClr val="000000"/>
                </a:solidFill>
                <a:latin typeface="Open Sans 1"/>
              </a:rPr>
              <a:t> password NVARCHAR(255)</a:t>
            </a:r>
          </a:p>
          <a:p>
            <a:pPr>
              <a:lnSpc>
                <a:spcPts val="3769"/>
              </a:lnSpc>
              <a:spcBef>
                <a:spcPct val="0"/>
              </a:spcBef>
            </a:pPr>
            <a:r>
              <a:rPr lang="en-US" sz="3146">
                <a:solidFill>
                  <a:srgbClr val="000000"/>
                </a:solidFill>
                <a:latin typeface="Open Sans 1"/>
              </a:rPr>
              <a:t>);</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Freeform 3"/>
          <p:cNvSpPr/>
          <p:nvPr/>
        </p:nvSpPr>
        <p:spPr>
          <a:xfrm>
            <a:off x="293138" y="3974510"/>
            <a:ext cx="11267136" cy="2826737"/>
          </a:xfrm>
          <a:custGeom>
            <a:avLst/>
            <a:gdLst/>
            <a:ahLst/>
            <a:cxnLst/>
            <a:rect l="l" t="t" r="r" b="b"/>
            <a:pathLst>
              <a:path w="11267136" h="2826737">
                <a:moveTo>
                  <a:pt x="0" y="0"/>
                </a:moveTo>
                <a:lnTo>
                  <a:pt x="11267136" y="0"/>
                </a:lnTo>
                <a:lnTo>
                  <a:pt x="11267136" y="2826737"/>
                </a:lnTo>
                <a:lnTo>
                  <a:pt x="0" y="2826737"/>
                </a:lnTo>
                <a:lnTo>
                  <a:pt x="0" y="0"/>
                </a:lnTo>
                <a:close/>
              </a:path>
            </a:pathLst>
          </a:custGeom>
          <a:blipFill>
            <a:blip r:embed="rId3"/>
            <a:stretch>
              <a:fillRect/>
            </a:stretch>
          </a:blipFill>
        </p:spPr>
      </p:sp>
      <p:sp>
        <p:nvSpPr>
          <p:cNvPr id="4" name="Freeform 4"/>
          <p:cNvSpPr/>
          <p:nvPr/>
        </p:nvSpPr>
        <p:spPr>
          <a:xfrm>
            <a:off x="11799198" y="1978879"/>
            <a:ext cx="6231761" cy="8046207"/>
          </a:xfrm>
          <a:custGeom>
            <a:avLst/>
            <a:gdLst/>
            <a:ahLst/>
            <a:cxnLst/>
            <a:rect l="l" t="t" r="r" b="b"/>
            <a:pathLst>
              <a:path w="6231761" h="8046207">
                <a:moveTo>
                  <a:pt x="0" y="0"/>
                </a:moveTo>
                <a:lnTo>
                  <a:pt x="6231760" y="0"/>
                </a:lnTo>
                <a:lnTo>
                  <a:pt x="6231760" y="8046207"/>
                </a:lnTo>
                <a:lnTo>
                  <a:pt x="0" y="8046207"/>
                </a:lnTo>
                <a:lnTo>
                  <a:pt x="0" y="0"/>
                </a:lnTo>
                <a:close/>
              </a:path>
            </a:pathLst>
          </a:custGeom>
          <a:blipFill>
            <a:blip r:embed="rId4"/>
            <a:stretch>
              <a:fillRect/>
            </a:stretch>
          </a:blipFill>
        </p:spPr>
      </p:sp>
      <p:sp>
        <p:nvSpPr>
          <p:cNvPr id="5" name="TextBox 5"/>
          <p:cNvSpPr txBox="1"/>
          <p:nvPr/>
        </p:nvSpPr>
        <p:spPr>
          <a:xfrm>
            <a:off x="1877825" y="0"/>
            <a:ext cx="16153133" cy="1715934"/>
          </a:xfrm>
          <a:prstGeom prst="rect">
            <a:avLst/>
          </a:prstGeom>
        </p:spPr>
        <p:txBody>
          <a:bodyPr lIns="0" tIns="0" rIns="0" bIns="0" rtlCol="0" anchor="t">
            <a:spAutoFit/>
          </a:bodyPr>
          <a:lstStyle/>
          <a:p>
            <a:pPr algn="just">
              <a:lnSpc>
                <a:spcPts val="6764"/>
              </a:lnSpc>
            </a:pPr>
            <a:r>
              <a:rPr lang="en-US" sz="5646">
                <a:solidFill>
                  <a:srgbClr val="000000"/>
                </a:solidFill>
                <a:latin typeface="Open Sans 1 Bold"/>
              </a:rPr>
              <a:t>3.3 Phân tán cơ sở dữ liệu theo bản sao từ server gốc sang server trạm</a:t>
            </a:r>
          </a:p>
        </p:txBody>
      </p:sp>
      <p:sp>
        <p:nvSpPr>
          <p:cNvPr id="6" name="TextBox 6"/>
          <p:cNvSpPr txBox="1"/>
          <p:nvPr/>
        </p:nvSpPr>
        <p:spPr>
          <a:xfrm>
            <a:off x="840929" y="1978879"/>
            <a:ext cx="10719346" cy="858684"/>
          </a:xfrm>
          <a:prstGeom prst="rect">
            <a:avLst/>
          </a:prstGeom>
        </p:spPr>
        <p:txBody>
          <a:bodyPr lIns="0" tIns="0" rIns="0" bIns="0" rtlCol="0" anchor="t">
            <a:spAutoFit/>
          </a:bodyPr>
          <a:lstStyle/>
          <a:p>
            <a:pPr algn="ctr">
              <a:lnSpc>
                <a:spcPts val="6764"/>
              </a:lnSpc>
              <a:spcBef>
                <a:spcPct val="0"/>
              </a:spcBef>
            </a:pPr>
            <a:r>
              <a:rPr lang="en-US" sz="5646">
                <a:solidFill>
                  <a:srgbClr val="000000"/>
                </a:solidFill>
                <a:latin typeface="Open Sans 1 Bold"/>
              </a:rPr>
              <a:t>3.3.1 Chuẩn bị folder RELDATA</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Freeform 3"/>
          <p:cNvSpPr/>
          <p:nvPr/>
        </p:nvSpPr>
        <p:spPr>
          <a:xfrm>
            <a:off x="1028700" y="3104263"/>
            <a:ext cx="7664161" cy="6154037"/>
          </a:xfrm>
          <a:custGeom>
            <a:avLst/>
            <a:gdLst/>
            <a:ahLst/>
            <a:cxnLst/>
            <a:rect l="l" t="t" r="r" b="b"/>
            <a:pathLst>
              <a:path w="7664161" h="6154037">
                <a:moveTo>
                  <a:pt x="0" y="0"/>
                </a:moveTo>
                <a:lnTo>
                  <a:pt x="7664161" y="0"/>
                </a:lnTo>
                <a:lnTo>
                  <a:pt x="7664161" y="6154037"/>
                </a:lnTo>
                <a:lnTo>
                  <a:pt x="0" y="6154037"/>
                </a:lnTo>
                <a:lnTo>
                  <a:pt x="0" y="0"/>
                </a:lnTo>
                <a:close/>
              </a:path>
            </a:pathLst>
          </a:custGeom>
          <a:blipFill>
            <a:blip r:embed="rId3"/>
            <a:stretch>
              <a:fillRect/>
            </a:stretch>
          </a:blipFill>
        </p:spPr>
      </p:sp>
      <p:sp>
        <p:nvSpPr>
          <p:cNvPr id="4" name="Freeform 4"/>
          <p:cNvSpPr/>
          <p:nvPr/>
        </p:nvSpPr>
        <p:spPr>
          <a:xfrm>
            <a:off x="9144000" y="3104263"/>
            <a:ext cx="7669411" cy="6154037"/>
          </a:xfrm>
          <a:custGeom>
            <a:avLst/>
            <a:gdLst/>
            <a:ahLst/>
            <a:cxnLst/>
            <a:rect l="l" t="t" r="r" b="b"/>
            <a:pathLst>
              <a:path w="7669411" h="6154037">
                <a:moveTo>
                  <a:pt x="0" y="0"/>
                </a:moveTo>
                <a:lnTo>
                  <a:pt x="7669411" y="0"/>
                </a:lnTo>
                <a:lnTo>
                  <a:pt x="7669411" y="6154037"/>
                </a:lnTo>
                <a:lnTo>
                  <a:pt x="0" y="6154037"/>
                </a:lnTo>
                <a:lnTo>
                  <a:pt x="0" y="0"/>
                </a:lnTo>
                <a:close/>
              </a:path>
            </a:pathLst>
          </a:custGeom>
          <a:blipFill>
            <a:blip r:embed="rId4"/>
            <a:stretch>
              <a:fillRect/>
            </a:stretch>
          </a:blipFill>
        </p:spPr>
      </p:sp>
      <p:sp>
        <p:nvSpPr>
          <p:cNvPr id="5" name="TextBox 5"/>
          <p:cNvSpPr txBox="1"/>
          <p:nvPr/>
        </p:nvSpPr>
        <p:spPr>
          <a:xfrm>
            <a:off x="1877825" y="0"/>
            <a:ext cx="16153133" cy="1715934"/>
          </a:xfrm>
          <a:prstGeom prst="rect">
            <a:avLst/>
          </a:prstGeom>
        </p:spPr>
        <p:txBody>
          <a:bodyPr lIns="0" tIns="0" rIns="0" bIns="0" rtlCol="0" anchor="t">
            <a:spAutoFit/>
          </a:bodyPr>
          <a:lstStyle/>
          <a:p>
            <a:pPr algn="just">
              <a:lnSpc>
                <a:spcPts val="6764"/>
              </a:lnSpc>
            </a:pPr>
            <a:r>
              <a:rPr lang="en-US" sz="5646">
                <a:solidFill>
                  <a:srgbClr val="000000"/>
                </a:solidFill>
                <a:latin typeface="Open Sans 1 Bold"/>
              </a:rPr>
              <a:t>3.3 Phân tán cơ sở dữ liệu theo bản sao từ server gốc sang server trạm</a:t>
            </a:r>
          </a:p>
        </p:txBody>
      </p:sp>
      <p:sp>
        <p:nvSpPr>
          <p:cNvPr id="6" name="TextBox 6"/>
          <p:cNvSpPr txBox="1"/>
          <p:nvPr/>
        </p:nvSpPr>
        <p:spPr>
          <a:xfrm>
            <a:off x="0" y="1978879"/>
            <a:ext cx="15968959" cy="858684"/>
          </a:xfrm>
          <a:prstGeom prst="rect">
            <a:avLst/>
          </a:prstGeom>
        </p:spPr>
        <p:txBody>
          <a:bodyPr lIns="0" tIns="0" rIns="0" bIns="0" rtlCol="0" anchor="t">
            <a:spAutoFit/>
          </a:bodyPr>
          <a:lstStyle/>
          <a:p>
            <a:pPr algn="ctr">
              <a:lnSpc>
                <a:spcPts val="6764"/>
              </a:lnSpc>
              <a:spcBef>
                <a:spcPct val="0"/>
              </a:spcBef>
            </a:pPr>
            <a:r>
              <a:rPr lang="en-US" sz="5646">
                <a:solidFill>
                  <a:srgbClr val="000000"/>
                </a:solidFill>
                <a:latin typeface="Open Sans 1 Bold"/>
              </a:rPr>
              <a:t>3.3.2 To configure distribution ở server gốc</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160477"/>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TextBox 3"/>
          <p:cNvSpPr txBox="1"/>
          <p:nvPr/>
        </p:nvSpPr>
        <p:spPr>
          <a:xfrm>
            <a:off x="1028700" y="3788626"/>
            <a:ext cx="7379117" cy="2635250"/>
          </a:xfrm>
          <a:prstGeom prst="rect">
            <a:avLst/>
          </a:prstGeom>
        </p:spPr>
        <p:txBody>
          <a:bodyPr lIns="0" tIns="0" rIns="0" bIns="0" rtlCol="0" anchor="t">
            <a:spAutoFit/>
          </a:bodyPr>
          <a:lstStyle/>
          <a:p>
            <a:pPr>
              <a:lnSpc>
                <a:spcPts val="7000"/>
              </a:lnSpc>
            </a:pPr>
            <a:r>
              <a:rPr lang="en-US" sz="5000">
                <a:solidFill>
                  <a:srgbClr val="000000"/>
                </a:solidFill>
                <a:latin typeface="Open Sans 1 Bold"/>
              </a:rPr>
              <a:t>Xây dựng hệ CSDLPT cho bài toán quản lý đào tạo</a:t>
            </a:r>
          </a:p>
        </p:txBody>
      </p:sp>
      <p:grpSp>
        <p:nvGrpSpPr>
          <p:cNvPr id="4" name="Group 4"/>
          <p:cNvGrpSpPr/>
          <p:nvPr/>
        </p:nvGrpSpPr>
        <p:grpSpPr>
          <a:xfrm>
            <a:off x="9975489" y="1170261"/>
            <a:ext cx="6998061" cy="2561528"/>
            <a:chOff x="0" y="0"/>
            <a:chExt cx="2342659" cy="857492"/>
          </a:xfrm>
        </p:grpSpPr>
        <p:sp>
          <p:nvSpPr>
            <p:cNvPr id="5" name="Freeform 5"/>
            <p:cNvSpPr/>
            <p:nvPr/>
          </p:nvSpPr>
          <p:spPr>
            <a:xfrm>
              <a:off x="0" y="0"/>
              <a:ext cx="2342659" cy="857492"/>
            </a:xfrm>
            <a:custGeom>
              <a:avLst/>
              <a:gdLst/>
              <a:ahLst/>
              <a:cxnLst/>
              <a:rect l="l" t="t" r="r" b="b"/>
              <a:pathLst>
                <a:path w="2342659" h="857492">
                  <a:moveTo>
                    <a:pt x="16594" y="0"/>
                  </a:moveTo>
                  <a:lnTo>
                    <a:pt x="2326064" y="0"/>
                  </a:lnTo>
                  <a:cubicBezTo>
                    <a:pt x="2335229" y="0"/>
                    <a:pt x="2342659" y="7430"/>
                    <a:pt x="2342659" y="16594"/>
                  </a:cubicBezTo>
                  <a:lnTo>
                    <a:pt x="2342659" y="840898"/>
                  </a:lnTo>
                  <a:cubicBezTo>
                    <a:pt x="2342659" y="845299"/>
                    <a:pt x="2340910" y="849520"/>
                    <a:pt x="2337798" y="852632"/>
                  </a:cubicBezTo>
                  <a:cubicBezTo>
                    <a:pt x="2334686" y="855744"/>
                    <a:pt x="2330465" y="857492"/>
                    <a:pt x="2326064" y="857492"/>
                  </a:cubicBezTo>
                  <a:lnTo>
                    <a:pt x="16594" y="857492"/>
                  </a:lnTo>
                  <a:cubicBezTo>
                    <a:pt x="7430" y="857492"/>
                    <a:pt x="0" y="850063"/>
                    <a:pt x="0" y="840898"/>
                  </a:cubicBezTo>
                  <a:lnTo>
                    <a:pt x="0" y="16594"/>
                  </a:lnTo>
                  <a:cubicBezTo>
                    <a:pt x="0" y="7430"/>
                    <a:pt x="7430" y="0"/>
                    <a:pt x="16594" y="0"/>
                  </a:cubicBezTo>
                  <a:close/>
                </a:path>
              </a:pathLst>
            </a:custGeom>
            <a:solidFill>
              <a:srgbClr val="8AB7E2"/>
            </a:solidFill>
          </p:spPr>
        </p:sp>
        <p:sp>
          <p:nvSpPr>
            <p:cNvPr id="6" name="TextBox 6"/>
            <p:cNvSpPr txBox="1"/>
            <p:nvPr/>
          </p:nvSpPr>
          <p:spPr>
            <a:xfrm>
              <a:off x="0" y="85725"/>
              <a:ext cx="2342659" cy="771767"/>
            </a:xfrm>
            <a:prstGeom prst="rect">
              <a:avLst/>
            </a:prstGeom>
          </p:spPr>
          <p:txBody>
            <a:bodyPr lIns="50800" tIns="50800" rIns="50800" bIns="50800" rtlCol="0" anchor="ctr"/>
            <a:lstStyle/>
            <a:p>
              <a:pPr algn="ctr">
                <a:lnSpc>
                  <a:spcPts val="1925"/>
                </a:lnSpc>
              </a:pPr>
              <a:endParaRPr/>
            </a:p>
          </p:txBody>
        </p:sp>
      </p:grpSp>
      <p:grpSp>
        <p:nvGrpSpPr>
          <p:cNvPr id="7" name="Group 7"/>
          <p:cNvGrpSpPr/>
          <p:nvPr/>
        </p:nvGrpSpPr>
        <p:grpSpPr>
          <a:xfrm>
            <a:off x="9975489" y="3862348"/>
            <a:ext cx="6998061" cy="2561528"/>
            <a:chOff x="0" y="0"/>
            <a:chExt cx="2342659" cy="857492"/>
          </a:xfrm>
        </p:grpSpPr>
        <p:sp>
          <p:nvSpPr>
            <p:cNvPr id="8" name="Freeform 8"/>
            <p:cNvSpPr/>
            <p:nvPr/>
          </p:nvSpPr>
          <p:spPr>
            <a:xfrm>
              <a:off x="0" y="0"/>
              <a:ext cx="2342659" cy="857492"/>
            </a:xfrm>
            <a:custGeom>
              <a:avLst/>
              <a:gdLst/>
              <a:ahLst/>
              <a:cxnLst/>
              <a:rect l="l" t="t" r="r" b="b"/>
              <a:pathLst>
                <a:path w="2342659" h="857492">
                  <a:moveTo>
                    <a:pt x="16594" y="0"/>
                  </a:moveTo>
                  <a:lnTo>
                    <a:pt x="2326064" y="0"/>
                  </a:lnTo>
                  <a:cubicBezTo>
                    <a:pt x="2335229" y="0"/>
                    <a:pt x="2342659" y="7430"/>
                    <a:pt x="2342659" y="16594"/>
                  </a:cubicBezTo>
                  <a:lnTo>
                    <a:pt x="2342659" y="840898"/>
                  </a:lnTo>
                  <a:cubicBezTo>
                    <a:pt x="2342659" y="845299"/>
                    <a:pt x="2340910" y="849520"/>
                    <a:pt x="2337798" y="852632"/>
                  </a:cubicBezTo>
                  <a:cubicBezTo>
                    <a:pt x="2334686" y="855744"/>
                    <a:pt x="2330465" y="857492"/>
                    <a:pt x="2326064" y="857492"/>
                  </a:cubicBezTo>
                  <a:lnTo>
                    <a:pt x="16594" y="857492"/>
                  </a:lnTo>
                  <a:cubicBezTo>
                    <a:pt x="7430" y="857492"/>
                    <a:pt x="0" y="850063"/>
                    <a:pt x="0" y="840898"/>
                  </a:cubicBezTo>
                  <a:lnTo>
                    <a:pt x="0" y="16594"/>
                  </a:lnTo>
                  <a:cubicBezTo>
                    <a:pt x="0" y="7430"/>
                    <a:pt x="7430" y="0"/>
                    <a:pt x="16594" y="0"/>
                  </a:cubicBezTo>
                  <a:close/>
                </a:path>
              </a:pathLst>
            </a:custGeom>
            <a:solidFill>
              <a:srgbClr val="8AB7E2"/>
            </a:solidFill>
          </p:spPr>
        </p:sp>
        <p:sp>
          <p:nvSpPr>
            <p:cNvPr id="9" name="TextBox 9"/>
            <p:cNvSpPr txBox="1"/>
            <p:nvPr/>
          </p:nvSpPr>
          <p:spPr>
            <a:xfrm>
              <a:off x="0" y="85725"/>
              <a:ext cx="2342659" cy="771767"/>
            </a:xfrm>
            <a:prstGeom prst="rect">
              <a:avLst/>
            </a:prstGeom>
          </p:spPr>
          <p:txBody>
            <a:bodyPr lIns="50800" tIns="50800" rIns="50800" bIns="50800" rtlCol="0" anchor="ctr"/>
            <a:lstStyle/>
            <a:p>
              <a:pPr algn="ctr">
                <a:lnSpc>
                  <a:spcPts val="1925"/>
                </a:lnSpc>
              </a:pPr>
              <a:endParaRPr/>
            </a:p>
          </p:txBody>
        </p:sp>
      </p:grpSp>
      <p:grpSp>
        <p:nvGrpSpPr>
          <p:cNvPr id="10" name="Group 10"/>
          <p:cNvGrpSpPr/>
          <p:nvPr/>
        </p:nvGrpSpPr>
        <p:grpSpPr>
          <a:xfrm>
            <a:off x="9975489" y="6557226"/>
            <a:ext cx="6998061" cy="2561528"/>
            <a:chOff x="0" y="0"/>
            <a:chExt cx="2342659" cy="857492"/>
          </a:xfrm>
        </p:grpSpPr>
        <p:sp>
          <p:nvSpPr>
            <p:cNvPr id="11" name="Freeform 11"/>
            <p:cNvSpPr/>
            <p:nvPr/>
          </p:nvSpPr>
          <p:spPr>
            <a:xfrm>
              <a:off x="0" y="0"/>
              <a:ext cx="2342659" cy="857492"/>
            </a:xfrm>
            <a:custGeom>
              <a:avLst/>
              <a:gdLst/>
              <a:ahLst/>
              <a:cxnLst/>
              <a:rect l="l" t="t" r="r" b="b"/>
              <a:pathLst>
                <a:path w="2342659" h="857492">
                  <a:moveTo>
                    <a:pt x="16594" y="0"/>
                  </a:moveTo>
                  <a:lnTo>
                    <a:pt x="2326064" y="0"/>
                  </a:lnTo>
                  <a:cubicBezTo>
                    <a:pt x="2335229" y="0"/>
                    <a:pt x="2342659" y="7430"/>
                    <a:pt x="2342659" y="16594"/>
                  </a:cubicBezTo>
                  <a:lnTo>
                    <a:pt x="2342659" y="840898"/>
                  </a:lnTo>
                  <a:cubicBezTo>
                    <a:pt x="2342659" y="845299"/>
                    <a:pt x="2340910" y="849520"/>
                    <a:pt x="2337798" y="852632"/>
                  </a:cubicBezTo>
                  <a:cubicBezTo>
                    <a:pt x="2334686" y="855744"/>
                    <a:pt x="2330465" y="857492"/>
                    <a:pt x="2326064" y="857492"/>
                  </a:cubicBezTo>
                  <a:lnTo>
                    <a:pt x="16594" y="857492"/>
                  </a:lnTo>
                  <a:cubicBezTo>
                    <a:pt x="7430" y="857492"/>
                    <a:pt x="0" y="850063"/>
                    <a:pt x="0" y="840898"/>
                  </a:cubicBezTo>
                  <a:lnTo>
                    <a:pt x="0" y="16594"/>
                  </a:lnTo>
                  <a:cubicBezTo>
                    <a:pt x="0" y="7430"/>
                    <a:pt x="7430" y="0"/>
                    <a:pt x="16594" y="0"/>
                  </a:cubicBezTo>
                  <a:close/>
                </a:path>
              </a:pathLst>
            </a:custGeom>
            <a:solidFill>
              <a:srgbClr val="8AB7E2"/>
            </a:solidFill>
          </p:spPr>
        </p:sp>
        <p:sp>
          <p:nvSpPr>
            <p:cNvPr id="12" name="TextBox 12"/>
            <p:cNvSpPr txBox="1"/>
            <p:nvPr/>
          </p:nvSpPr>
          <p:spPr>
            <a:xfrm>
              <a:off x="0" y="85725"/>
              <a:ext cx="2342659" cy="771767"/>
            </a:xfrm>
            <a:prstGeom prst="rect">
              <a:avLst/>
            </a:prstGeom>
          </p:spPr>
          <p:txBody>
            <a:bodyPr lIns="50800" tIns="50800" rIns="50800" bIns="50800" rtlCol="0" anchor="ctr"/>
            <a:lstStyle/>
            <a:p>
              <a:pPr algn="ctr">
                <a:lnSpc>
                  <a:spcPts val="1925"/>
                </a:lnSpc>
              </a:pPr>
              <a:endParaRPr/>
            </a:p>
          </p:txBody>
        </p:sp>
      </p:grpSp>
      <p:sp>
        <p:nvSpPr>
          <p:cNvPr id="13" name="TextBox 13"/>
          <p:cNvSpPr txBox="1"/>
          <p:nvPr/>
        </p:nvSpPr>
        <p:spPr>
          <a:xfrm>
            <a:off x="10491672" y="2033826"/>
            <a:ext cx="1578952" cy="1024898"/>
          </a:xfrm>
          <a:prstGeom prst="rect">
            <a:avLst/>
          </a:prstGeom>
        </p:spPr>
        <p:txBody>
          <a:bodyPr lIns="0" tIns="0" rIns="0" bIns="0" rtlCol="0" anchor="t">
            <a:spAutoFit/>
          </a:bodyPr>
          <a:lstStyle/>
          <a:p>
            <a:pPr>
              <a:lnSpc>
                <a:spcPts val="7680"/>
              </a:lnSpc>
            </a:pPr>
            <a:r>
              <a:rPr lang="en-US" sz="8000" spc="-656">
                <a:solidFill>
                  <a:srgbClr val="000000"/>
                </a:solidFill>
                <a:latin typeface="Open Sans 2"/>
              </a:rPr>
              <a:t>01.</a:t>
            </a:r>
          </a:p>
        </p:txBody>
      </p:sp>
      <p:sp>
        <p:nvSpPr>
          <p:cNvPr id="14" name="TextBox 14"/>
          <p:cNvSpPr txBox="1"/>
          <p:nvPr/>
        </p:nvSpPr>
        <p:spPr>
          <a:xfrm>
            <a:off x="10491672" y="4727308"/>
            <a:ext cx="1578952" cy="1024898"/>
          </a:xfrm>
          <a:prstGeom prst="rect">
            <a:avLst/>
          </a:prstGeom>
        </p:spPr>
        <p:txBody>
          <a:bodyPr lIns="0" tIns="0" rIns="0" bIns="0" rtlCol="0" anchor="t">
            <a:spAutoFit/>
          </a:bodyPr>
          <a:lstStyle/>
          <a:p>
            <a:pPr>
              <a:lnSpc>
                <a:spcPts val="7680"/>
              </a:lnSpc>
            </a:pPr>
            <a:r>
              <a:rPr lang="en-US" sz="8000" spc="-656">
                <a:solidFill>
                  <a:srgbClr val="000000"/>
                </a:solidFill>
                <a:latin typeface="Open Sans 2"/>
              </a:rPr>
              <a:t>02.</a:t>
            </a:r>
          </a:p>
        </p:txBody>
      </p:sp>
      <p:sp>
        <p:nvSpPr>
          <p:cNvPr id="15" name="TextBox 15"/>
          <p:cNvSpPr txBox="1"/>
          <p:nvPr/>
        </p:nvSpPr>
        <p:spPr>
          <a:xfrm>
            <a:off x="10491672" y="7420791"/>
            <a:ext cx="1578952" cy="1024898"/>
          </a:xfrm>
          <a:prstGeom prst="rect">
            <a:avLst/>
          </a:prstGeom>
        </p:spPr>
        <p:txBody>
          <a:bodyPr lIns="0" tIns="0" rIns="0" bIns="0" rtlCol="0" anchor="t">
            <a:spAutoFit/>
          </a:bodyPr>
          <a:lstStyle/>
          <a:p>
            <a:pPr>
              <a:lnSpc>
                <a:spcPts val="7680"/>
              </a:lnSpc>
            </a:pPr>
            <a:r>
              <a:rPr lang="en-US" sz="8000" spc="-656">
                <a:solidFill>
                  <a:srgbClr val="000000"/>
                </a:solidFill>
                <a:latin typeface="Open Sans 2"/>
              </a:rPr>
              <a:t>03.</a:t>
            </a:r>
          </a:p>
        </p:txBody>
      </p:sp>
      <p:sp>
        <p:nvSpPr>
          <p:cNvPr id="16" name="TextBox 16"/>
          <p:cNvSpPr txBox="1"/>
          <p:nvPr/>
        </p:nvSpPr>
        <p:spPr>
          <a:xfrm>
            <a:off x="12218908" y="1692835"/>
            <a:ext cx="4132127" cy="1333500"/>
          </a:xfrm>
          <a:prstGeom prst="rect">
            <a:avLst/>
          </a:prstGeom>
        </p:spPr>
        <p:txBody>
          <a:bodyPr lIns="0" tIns="0" rIns="0" bIns="0" rtlCol="0" anchor="t">
            <a:spAutoFit/>
          </a:bodyPr>
          <a:lstStyle/>
          <a:p>
            <a:pPr marL="0" lvl="0" indent="0">
              <a:lnSpc>
                <a:spcPts val="5399"/>
              </a:lnSpc>
              <a:spcBef>
                <a:spcPct val="0"/>
              </a:spcBef>
            </a:pPr>
            <a:r>
              <a:rPr lang="en-US" sz="3999" spc="79">
                <a:solidFill>
                  <a:srgbClr val="000000"/>
                </a:solidFill>
                <a:latin typeface="Open Sans 2 Bold"/>
              </a:rPr>
              <a:t>Tổng quan về đề tài</a:t>
            </a:r>
          </a:p>
        </p:txBody>
      </p:sp>
      <p:sp>
        <p:nvSpPr>
          <p:cNvPr id="17" name="TextBox 17"/>
          <p:cNvSpPr txBox="1"/>
          <p:nvPr/>
        </p:nvSpPr>
        <p:spPr>
          <a:xfrm>
            <a:off x="12218908" y="4386317"/>
            <a:ext cx="4754642" cy="1344279"/>
          </a:xfrm>
          <a:prstGeom prst="rect">
            <a:avLst/>
          </a:prstGeom>
        </p:spPr>
        <p:txBody>
          <a:bodyPr wrap="square" lIns="0" tIns="0" rIns="0" bIns="0" rtlCol="0" anchor="t">
            <a:spAutoFit/>
          </a:bodyPr>
          <a:lstStyle/>
          <a:p>
            <a:pPr marL="0" lvl="0" indent="0">
              <a:lnSpc>
                <a:spcPts val="5399"/>
              </a:lnSpc>
              <a:spcBef>
                <a:spcPct val="0"/>
              </a:spcBef>
            </a:pPr>
            <a:r>
              <a:rPr lang="en-US" sz="3999" spc="79" dirty="0" err="1">
                <a:solidFill>
                  <a:srgbClr val="000000"/>
                </a:solidFill>
                <a:latin typeface="Open Sans 2 Bold"/>
              </a:rPr>
              <a:t>Phân</a:t>
            </a:r>
            <a:r>
              <a:rPr lang="en-US" sz="3999" spc="79" dirty="0">
                <a:solidFill>
                  <a:srgbClr val="000000"/>
                </a:solidFill>
                <a:latin typeface="Open Sans 2 Bold"/>
              </a:rPr>
              <a:t> </a:t>
            </a:r>
            <a:r>
              <a:rPr lang="en-US" sz="3999" spc="79" dirty="0" err="1">
                <a:solidFill>
                  <a:srgbClr val="000000"/>
                </a:solidFill>
                <a:latin typeface="Open Sans 2 Bold"/>
              </a:rPr>
              <a:t>tích</a:t>
            </a:r>
            <a:r>
              <a:rPr lang="en-US" sz="3999" spc="79" dirty="0">
                <a:solidFill>
                  <a:srgbClr val="000000"/>
                </a:solidFill>
                <a:latin typeface="Open Sans 2 Bold"/>
              </a:rPr>
              <a:t> </a:t>
            </a:r>
            <a:r>
              <a:rPr lang="en-US" sz="3999" spc="79" dirty="0" err="1">
                <a:solidFill>
                  <a:srgbClr val="000000"/>
                </a:solidFill>
                <a:latin typeface="Open Sans 2 Bold"/>
              </a:rPr>
              <a:t>thiết</a:t>
            </a:r>
            <a:r>
              <a:rPr lang="en-US" sz="3999" spc="79" dirty="0">
                <a:solidFill>
                  <a:srgbClr val="000000"/>
                </a:solidFill>
                <a:latin typeface="Open Sans 2 Bold"/>
              </a:rPr>
              <a:t> </a:t>
            </a:r>
            <a:r>
              <a:rPr lang="en-US" sz="3999" spc="79" dirty="0" err="1">
                <a:solidFill>
                  <a:srgbClr val="000000"/>
                </a:solidFill>
                <a:latin typeface="Open Sans 2 Bold"/>
              </a:rPr>
              <a:t>kế</a:t>
            </a:r>
            <a:r>
              <a:rPr lang="en-US" sz="3999" spc="79" dirty="0">
                <a:solidFill>
                  <a:srgbClr val="000000"/>
                </a:solidFill>
                <a:latin typeface="Open Sans 2 Bold"/>
              </a:rPr>
              <a:t> CSDL </a:t>
            </a:r>
            <a:r>
              <a:rPr lang="en-US" sz="3999" spc="79" dirty="0" err="1">
                <a:solidFill>
                  <a:srgbClr val="000000"/>
                </a:solidFill>
                <a:latin typeface="Open Sans 2 Bold"/>
              </a:rPr>
              <a:t>phân</a:t>
            </a:r>
            <a:r>
              <a:rPr lang="en-US" sz="3999" spc="79" dirty="0">
                <a:solidFill>
                  <a:srgbClr val="000000"/>
                </a:solidFill>
                <a:latin typeface="Open Sans 2 Bold"/>
              </a:rPr>
              <a:t> </a:t>
            </a:r>
            <a:r>
              <a:rPr lang="en-US" sz="3999" spc="79" dirty="0" err="1">
                <a:solidFill>
                  <a:srgbClr val="000000"/>
                </a:solidFill>
                <a:latin typeface="Open Sans 2 Bold"/>
              </a:rPr>
              <a:t>tán</a:t>
            </a:r>
            <a:endParaRPr lang="en-US" sz="3999" spc="79" dirty="0">
              <a:solidFill>
                <a:srgbClr val="000000"/>
              </a:solidFill>
              <a:latin typeface="Open Sans 2 Bold"/>
            </a:endParaRPr>
          </a:p>
        </p:txBody>
      </p:sp>
      <p:sp>
        <p:nvSpPr>
          <p:cNvPr id="18" name="TextBox 18"/>
          <p:cNvSpPr txBox="1"/>
          <p:nvPr/>
        </p:nvSpPr>
        <p:spPr>
          <a:xfrm>
            <a:off x="12218908" y="7079799"/>
            <a:ext cx="4132127" cy="1333500"/>
          </a:xfrm>
          <a:prstGeom prst="rect">
            <a:avLst/>
          </a:prstGeom>
        </p:spPr>
        <p:txBody>
          <a:bodyPr lIns="0" tIns="0" rIns="0" bIns="0" rtlCol="0" anchor="t">
            <a:spAutoFit/>
          </a:bodyPr>
          <a:lstStyle/>
          <a:p>
            <a:pPr marL="0" lvl="0" indent="0">
              <a:lnSpc>
                <a:spcPts val="5399"/>
              </a:lnSpc>
              <a:spcBef>
                <a:spcPct val="0"/>
              </a:spcBef>
            </a:pPr>
            <a:r>
              <a:rPr lang="en-US" sz="3999" spc="79">
                <a:solidFill>
                  <a:srgbClr val="000000"/>
                </a:solidFill>
                <a:latin typeface="Open Sans 2 Bold"/>
              </a:rPr>
              <a:t>Chương trình ứng dụng</a:t>
            </a:r>
          </a:p>
        </p:txBody>
      </p:sp>
      <p:sp>
        <p:nvSpPr>
          <p:cNvPr id="19" name="TextBox 19"/>
          <p:cNvSpPr txBox="1"/>
          <p:nvPr/>
        </p:nvSpPr>
        <p:spPr>
          <a:xfrm>
            <a:off x="1028700" y="1950010"/>
            <a:ext cx="7025086" cy="1167765"/>
          </a:xfrm>
          <a:prstGeom prst="rect">
            <a:avLst/>
          </a:prstGeom>
        </p:spPr>
        <p:txBody>
          <a:bodyPr lIns="0" tIns="0" rIns="0" bIns="0" rtlCol="0" anchor="t">
            <a:spAutoFit/>
          </a:bodyPr>
          <a:lstStyle/>
          <a:p>
            <a:pPr>
              <a:lnSpc>
                <a:spcPts val="8730"/>
              </a:lnSpc>
            </a:pPr>
            <a:r>
              <a:rPr lang="en-US" sz="9000">
                <a:solidFill>
                  <a:srgbClr val="000000"/>
                </a:solidFill>
                <a:latin typeface="Open Sans 2 Bold"/>
              </a:rPr>
              <a:t>Bố cục </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Freeform 3"/>
          <p:cNvSpPr/>
          <p:nvPr/>
        </p:nvSpPr>
        <p:spPr>
          <a:xfrm>
            <a:off x="784656" y="3104263"/>
            <a:ext cx="7464680" cy="5981163"/>
          </a:xfrm>
          <a:custGeom>
            <a:avLst/>
            <a:gdLst/>
            <a:ahLst/>
            <a:cxnLst/>
            <a:rect l="l" t="t" r="r" b="b"/>
            <a:pathLst>
              <a:path w="7464680" h="5981163">
                <a:moveTo>
                  <a:pt x="0" y="0"/>
                </a:moveTo>
                <a:lnTo>
                  <a:pt x="7464680" y="0"/>
                </a:lnTo>
                <a:lnTo>
                  <a:pt x="7464680" y="5981163"/>
                </a:lnTo>
                <a:lnTo>
                  <a:pt x="0" y="5981163"/>
                </a:lnTo>
                <a:lnTo>
                  <a:pt x="0" y="0"/>
                </a:lnTo>
                <a:close/>
              </a:path>
            </a:pathLst>
          </a:custGeom>
          <a:blipFill>
            <a:blip r:embed="rId3"/>
            <a:stretch>
              <a:fillRect/>
            </a:stretch>
          </a:blipFill>
        </p:spPr>
      </p:sp>
      <p:sp>
        <p:nvSpPr>
          <p:cNvPr id="4" name="Freeform 4"/>
          <p:cNvSpPr/>
          <p:nvPr/>
        </p:nvSpPr>
        <p:spPr>
          <a:xfrm>
            <a:off x="9479640" y="3157337"/>
            <a:ext cx="7382610" cy="5928089"/>
          </a:xfrm>
          <a:custGeom>
            <a:avLst/>
            <a:gdLst/>
            <a:ahLst/>
            <a:cxnLst/>
            <a:rect l="l" t="t" r="r" b="b"/>
            <a:pathLst>
              <a:path w="7382610" h="5928089">
                <a:moveTo>
                  <a:pt x="0" y="0"/>
                </a:moveTo>
                <a:lnTo>
                  <a:pt x="7382610" y="0"/>
                </a:lnTo>
                <a:lnTo>
                  <a:pt x="7382610" y="5928089"/>
                </a:lnTo>
                <a:lnTo>
                  <a:pt x="0" y="5928089"/>
                </a:lnTo>
                <a:lnTo>
                  <a:pt x="0" y="0"/>
                </a:lnTo>
                <a:close/>
              </a:path>
            </a:pathLst>
          </a:custGeom>
          <a:blipFill>
            <a:blip r:embed="rId4"/>
            <a:stretch>
              <a:fillRect/>
            </a:stretch>
          </a:blipFill>
        </p:spPr>
      </p:sp>
      <p:sp>
        <p:nvSpPr>
          <p:cNvPr id="5" name="TextBox 5"/>
          <p:cNvSpPr txBox="1"/>
          <p:nvPr/>
        </p:nvSpPr>
        <p:spPr>
          <a:xfrm>
            <a:off x="1877825" y="0"/>
            <a:ext cx="16153133" cy="1715934"/>
          </a:xfrm>
          <a:prstGeom prst="rect">
            <a:avLst/>
          </a:prstGeom>
        </p:spPr>
        <p:txBody>
          <a:bodyPr lIns="0" tIns="0" rIns="0" bIns="0" rtlCol="0" anchor="t">
            <a:spAutoFit/>
          </a:bodyPr>
          <a:lstStyle/>
          <a:p>
            <a:pPr algn="just">
              <a:lnSpc>
                <a:spcPts val="6764"/>
              </a:lnSpc>
            </a:pPr>
            <a:r>
              <a:rPr lang="en-US" sz="5646">
                <a:solidFill>
                  <a:srgbClr val="000000"/>
                </a:solidFill>
                <a:latin typeface="Open Sans 1 Bold"/>
              </a:rPr>
              <a:t>3.3 Phân tán cơ sở dữ liệu theo bản sao từ server gốc sang server trạm</a:t>
            </a:r>
          </a:p>
        </p:txBody>
      </p:sp>
      <p:sp>
        <p:nvSpPr>
          <p:cNvPr id="6" name="TextBox 6"/>
          <p:cNvSpPr txBox="1"/>
          <p:nvPr/>
        </p:nvSpPr>
        <p:spPr>
          <a:xfrm>
            <a:off x="0" y="1978879"/>
            <a:ext cx="18030958" cy="715581"/>
          </a:xfrm>
          <a:prstGeom prst="rect">
            <a:avLst/>
          </a:prstGeom>
        </p:spPr>
        <p:txBody>
          <a:bodyPr lIns="0" tIns="0" rIns="0" bIns="0" rtlCol="0" anchor="t">
            <a:spAutoFit/>
          </a:bodyPr>
          <a:lstStyle/>
          <a:p>
            <a:pPr>
              <a:lnSpc>
                <a:spcPts val="5685"/>
              </a:lnSpc>
              <a:spcBef>
                <a:spcPct val="0"/>
              </a:spcBef>
            </a:pPr>
            <a:r>
              <a:rPr lang="en-US" sz="4746">
                <a:solidFill>
                  <a:srgbClr val="000000"/>
                </a:solidFill>
                <a:latin typeface="Open Sans 1 Bold"/>
              </a:rPr>
              <a:t>3.3.3 Tạo Publications có tên là VanPhuoc_1, VanPhuoc_2</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Freeform 3"/>
          <p:cNvSpPr/>
          <p:nvPr/>
        </p:nvSpPr>
        <p:spPr>
          <a:xfrm>
            <a:off x="940648" y="2961159"/>
            <a:ext cx="7585635" cy="6066206"/>
          </a:xfrm>
          <a:custGeom>
            <a:avLst/>
            <a:gdLst/>
            <a:ahLst/>
            <a:cxnLst/>
            <a:rect l="l" t="t" r="r" b="b"/>
            <a:pathLst>
              <a:path w="7585635" h="6066206">
                <a:moveTo>
                  <a:pt x="0" y="0"/>
                </a:moveTo>
                <a:lnTo>
                  <a:pt x="7585635" y="0"/>
                </a:lnTo>
                <a:lnTo>
                  <a:pt x="7585635" y="6066206"/>
                </a:lnTo>
                <a:lnTo>
                  <a:pt x="0" y="6066206"/>
                </a:lnTo>
                <a:lnTo>
                  <a:pt x="0" y="0"/>
                </a:lnTo>
                <a:close/>
              </a:path>
            </a:pathLst>
          </a:custGeom>
          <a:blipFill>
            <a:blip r:embed="rId3"/>
            <a:stretch>
              <a:fillRect/>
            </a:stretch>
          </a:blipFill>
        </p:spPr>
      </p:sp>
      <p:sp>
        <p:nvSpPr>
          <p:cNvPr id="4" name="Freeform 4"/>
          <p:cNvSpPr/>
          <p:nvPr/>
        </p:nvSpPr>
        <p:spPr>
          <a:xfrm>
            <a:off x="9144000" y="2961159"/>
            <a:ext cx="7641146" cy="6112917"/>
          </a:xfrm>
          <a:custGeom>
            <a:avLst/>
            <a:gdLst/>
            <a:ahLst/>
            <a:cxnLst/>
            <a:rect l="l" t="t" r="r" b="b"/>
            <a:pathLst>
              <a:path w="7641146" h="6112917">
                <a:moveTo>
                  <a:pt x="0" y="0"/>
                </a:moveTo>
                <a:lnTo>
                  <a:pt x="7641146" y="0"/>
                </a:lnTo>
                <a:lnTo>
                  <a:pt x="7641146" y="6112917"/>
                </a:lnTo>
                <a:lnTo>
                  <a:pt x="0" y="6112917"/>
                </a:lnTo>
                <a:lnTo>
                  <a:pt x="0" y="0"/>
                </a:lnTo>
                <a:close/>
              </a:path>
            </a:pathLst>
          </a:custGeom>
          <a:blipFill>
            <a:blip r:embed="rId4"/>
            <a:stretch>
              <a:fillRect/>
            </a:stretch>
          </a:blipFill>
        </p:spPr>
      </p:sp>
      <p:sp>
        <p:nvSpPr>
          <p:cNvPr id="5" name="TextBox 5"/>
          <p:cNvSpPr txBox="1"/>
          <p:nvPr/>
        </p:nvSpPr>
        <p:spPr>
          <a:xfrm>
            <a:off x="1877825" y="0"/>
            <a:ext cx="16153133" cy="1715934"/>
          </a:xfrm>
          <a:prstGeom prst="rect">
            <a:avLst/>
          </a:prstGeom>
        </p:spPr>
        <p:txBody>
          <a:bodyPr lIns="0" tIns="0" rIns="0" bIns="0" rtlCol="0" anchor="t">
            <a:spAutoFit/>
          </a:bodyPr>
          <a:lstStyle/>
          <a:p>
            <a:pPr algn="just">
              <a:lnSpc>
                <a:spcPts val="6764"/>
              </a:lnSpc>
            </a:pPr>
            <a:r>
              <a:rPr lang="en-US" sz="5646">
                <a:solidFill>
                  <a:srgbClr val="000000"/>
                </a:solidFill>
                <a:latin typeface="Open Sans 1 Bold"/>
              </a:rPr>
              <a:t>3.3 Phân tán cơ sở dữ liệu theo bản sao từ server gốc sang server trạm</a:t>
            </a:r>
          </a:p>
        </p:txBody>
      </p:sp>
      <p:sp>
        <p:nvSpPr>
          <p:cNvPr id="6" name="TextBox 6"/>
          <p:cNvSpPr txBox="1"/>
          <p:nvPr/>
        </p:nvSpPr>
        <p:spPr>
          <a:xfrm>
            <a:off x="0" y="1978879"/>
            <a:ext cx="18030958" cy="715581"/>
          </a:xfrm>
          <a:prstGeom prst="rect">
            <a:avLst/>
          </a:prstGeom>
        </p:spPr>
        <p:txBody>
          <a:bodyPr lIns="0" tIns="0" rIns="0" bIns="0" rtlCol="0" anchor="t">
            <a:spAutoFit/>
          </a:bodyPr>
          <a:lstStyle/>
          <a:p>
            <a:pPr>
              <a:lnSpc>
                <a:spcPts val="5685"/>
              </a:lnSpc>
              <a:spcBef>
                <a:spcPct val="0"/>
              </a:spcBef>
            </a:pPr>
            <a:r>
              <a:rPr lang="en-US" sz="4746">
                <a:solidFill>
                  <a:srgbClr val="000000"/>
                </a:solidFill>
                <a:latin typeface="Open Sans 1 Bold"/>
              </a:rPr>
              <a:t>3.3.3 Tạo Publications có tên là VanPhuoc_1, VanPhuoc_2</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Freeform 3"/>
          <p:cNvSpPr/>
          <p:nvPr/>
        </p:nvSpPr>
        <p:spPr>
          <a:xfrm>
            <a:off x="713761" y="2961159"/>
            <a:ext cx="7712247" cy="6225808"/>
          </a:xfrm>
          <a:custGeom>
            <a:avLst/>
            <a:gdLst/>
            <a:ahLst/>
            <a:cxnLst/>
            <a:rect l="l" t="t" r="r" b="b"/>
            <a:pathLst>
              <a:path w="7712247" h="6225808">
                <a:moveTo>
                  <a:pt x="0" y="0"/>
                </a:moveTo>
                <a:lnTo>
                  <a:pt x="7712248" y="0"/>
                </a:lnTo>
                <a:lnTo>
                  <a:pt x="7712248" y="6225808"/>
                </a:lnTo>
                <a:lnTo>
                  <a:pt x="0" y="6225808"/>
                </a:lnTo>
                <a:lnTo>
                  <a:pt x="0" y="0"/>
                </a:lnTo>
                <a:close/>
              </a:path>
            </a:pathLst>
          </a:custGeom>
          <a:blipFill>
            <a:blip r:embed="rId3"/>
            <a:stretch>
              <a:fillRect/>
            </a:stretch>
          </a:blipFill>
        </p:spPr>
      </p:sp>
      <p:sp>
        <p:nvSpPr>
          <p:cNvPr id="4" name="Freeform 4"/>
          <p:cNvSpPr/>
          <p:nvPr/>
        </p:nvSpPr>
        <p:spPr>
          <a:xfrm>
            <a:off x="9015479" y="2961159"/>
            <a:ext cx="7805843" cy="6225808"/>
          </a:xfrm>
          <a:custGeom>
            <a:avLst/>
            <a:gdLst/>
            <a:ahLst/>
            <a:cxnLst/>
            <a:rect l="l" t="t" r="r" b="b"/>
            <a:pathLst>
              <a:path w="7805843" h="6225808">
                <a:moveTo>
                  <a:pt x="0" y="0"/>
                </a:moveTo>
                <a:lnTo>
                  <a:pt x="7805843" y="0"/>
                </a:lnTo>
                <a:lnTo>
                  <a:pt x="7805843" y="6225808"/>
                </a:lnTo>
                <a:lnTo>
                  <a:pt x="0" y="6225808"/>
                </a:lnTo>
                <a:lnTo>
                  <a:pt x="0" y="0"/>
                </a:lnTo>
                <a:close/>
              </a:path>
            </a:pathLst>
          </a:custGeom>
          <a:blipFill>
            <a:blip r:embed="rId4"/>
            <a:stretch>
              <a:fillRect/>
            </a:stretch>
          </a:blipFill>
        </p:spPr>
      </p:sp>
      <p:sp>
        <p:nvSpPr>
          <p:cNvPr id="5" name="TextBox 5"/>
          <p:cNvSpPr txBox="1"/>
          <p:nvPr/>
        </p:nvSpPr>
        <p:spPr>
          <a:xfrm>
            <a:off x="1877825" y="0"/>
            <a:ext cx="16153133" cy="1715934"/>
          </a:xfrm>
          <a:prstGeom prst="rect">
            <a:avLst/>
          </a:prstGeom>
        </p:spPr>
        <p:txBody>
          <a:bodyPr lIns="0" tIns="0" rIns="0" bIns="0" rtlCol="0" anchor="t">
            <a:spAutoFit/>
          </a:bodyPr>
          <a:lstStyle/>
          <a:p>
            <a:pPr algn="just">
              <a:lnSpc>
                <a:spcPts val="6764"/>
              </a:lnSpc>
            </a:pPr>
            <a:r>
              <a:rPr lang="en-US" sz="5646">
                <a:solidFill>
                  <a:srgbClr val="000000"/>
                </a:solidFill>
                <a:latin typeface="Open Sans 1 Bold"/>
              </a:rPr>
              <a:t>3.3 Phân tán cơ sở dữ liệu theo bản sao từ server gốc sang server trạm</a:t>
            </a:r>
          </a:p>
        </p:txBody>
      </p:sp>
      <p:sp>
        <p:nvSpPr>
          <p:cNvPr id="6" name="TextBox 6"/>
          <p:cNvSpPr txBox="1"/>
          <p:nvPr/>
        </p:nvSpPr>
        <p:spPr>
          <a:xfrm>
            <a:off x="0" y="1978879"/>
            <a:ext cx="18030958" cy="715581"/>
          </a:xfrm>
          <a:prstGeom prst="rect">
            <a:avLst/>
          </a:prstGeom>
        </p:spPr>
        <p:txBody>
          <a:bodyPr lIns="0" tIns="0" rIns="0" bIns="0" rtlCol="0" anchor="t">
            <a:spAutoFit/>
          </a:bodyPr>
          <a:lstStyle/>
          <a:p>
            <a:pPr>
              <a:lnSpc>
                <a:spcPts val="5685"/>
              </a:lnSpc>
              <a:spcBef>
                <a:spcPct val="0"/>
              </a:spcBef>
            </a:pPr>
            <a:r>
              <a:rPr lang="en-US" sz="4746">
                <a:solidFill>
                  <a:srgbClr val="000000"/>
                </a:solidFill>
                <a:latin typeface="Open Sans 1 Bold"/>
              </a:rPr>
              <a:t>3.3.3 Tạo Publications có tên là VanPhuoc_1, VanPhuoc_2</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Freeform 3"/>
          <p:cNvSpPr/>
          <p:nvPr/>
        </p:nvSpPr>
        <p:spPr>
          <a:xfrm>
            <a:off x="1028700" y="2924891"/>
            <a:ext cx="8115300" cy="6507315"/>
          </a:xfrm>
          <a:custGeom>
            <a:avLst/>
            <a:gdLst/>
            <a:ahLst/>
            <a:cxnLst/>
            <a:rect l="l" t="t" r="r" b="b"/>
            <a:pathLst>
              <a:path w="8115300" h="6507315">
                <a:moveTo>
                  <a:pt x="0" y="0"/>
                </a:moveTo>
                <a:lnTo>
                  <a:pt x="8115300" y="0"/>
                </a:lnTo>
                <a:lnTo>
                  <a:pt x="8115300" y="6507315"/>
                </a:lnTo>
                <a:lnTo>
                  <a:pt x="0" y="6507315"/>
                </a:lnTo>
                <a:lnTo>
                  <a:pt x="0" y="0"/>
                </a:lnTo>
                <a:close/>
              </a:path>
            </a:pathLst>
          </a:custGeom>
          <a:blipFill>
            <a:blip r:embed="rId3"/>
            <a:stretch>
              <a:fillRect/>
            </a:stretch>
          </a:blipFill>
        </p:spPr>
      </p:sp>
      <p:sp>
        <p:nvSpPr>
          <p:cNvPr id="4" name="Freeform 4"/>
          <p:cNvSpPr/>
          <p:nvPr/>
        </p:nvSpPr>
        <p:spPr>
          <a:xfrm>
            <a:off x="9687868" y="2961159"/>
            <a:ext cx="7571432" cy="6692095"/>
          </a:xfrm>
          <a:custGeom>
            <a:avLst/>
            <a:gdLst/>
            <a:ahLst/>
            <a:cxnLst/>
            <a:rect l="l" t="t" r="r" b="b"/>
            <a:pathLst>
              <a:path w="7571432" h="6692095">
                <a:moveTo>
                  <a:pt x="0" y="0"/>
                </a:moveTo>
                <a:lnTo>
                  <a:pt x="7571432" y="0"/>
                </a:lnTo>
                <a:lnTo>
                  <a:pt x="7571432" y="6692095"/>
                </a:lnTo>
                <a:lnTo>
                  <a:pt x="0" y="6692095"/>
                </a:lnTo>
                <a:lnTo>
                  <a:pt x="0" y="0"/>
                </a:lnTo>
                <a:close/>
              </a:path>
            </a:pathLst>
          </a:custGeom>
          <a:blipFill>
            <a:blip r:embed="rId4"/>
            <a:stretch>
              <a:fillRect/>
            </a:stretch>
          </a:blipFill>
        </p:spPr>
      </p:sp>
      <p:sp>
        <p:nvSpPr>
          <p:cNvPr id="5" name="TextBox 5"/>
          <p:cNvSpPr txBox="1"/>
          <p:nvPr/>
        </p:nvSpPr>
        <p:spPr>
          <a:xfrm>
            <a:off x="1877825" y="0"/>
            <a:ext cx="16153133" cy="1715934"/>
          </a:xfrm>
          <a:prstGeom prst="rect">
            <a:avLst/>
          </a:prstGeom>
        </p:spPr>
        <p:txBody>
          <a:bodyPr lIns="0" tIns="0" rIns="0" bIns="0" rtlCol="0" anchor="t">
            <a:spAutoFit/>
          </a:bodyPr>
          <a:lstStyle/>
          <a:p>
            <a:pPr algn="just">
              <a:lnSpc>
                <a:spcPts val="6764"/>
              </a:lnSpc>
            </a:pPr>
            <a:r>
              <a:rPr lang="en-US" sz="5646">
                <a:solidFill>
                  <a:srgbClr val="000000"/>
                </a:solidFill>
                <a:latin typeface="Open Sans 1 Bold"/>
              </a:rPr>
              <a:t>3.3 Phân tán cơ sở dữ liệu theo bản sao từ server gốc sang server trạm</a:t>
            </a:r>
          </a:p>
        </p:txBody>
      </p:sp>
      <p:sp>
        <p:nvSpPr>
          <p:cNvPr id="6" name="TextBox 6"/>
          <p:cNvSpPr txBox="1"/>
          <p:nvPr/>
        </p:nvSpPr>
        <p:spPr>
          <a:xfrm>
            <a:off x="9525" y="1978879"/>
            <a:ext cx="18030958" cy="715581"/>
          </a:xfrm>
          <a:prstGeom prst="rect">
            <a:avLst/>
          </a:prstGeom>
        </p:spPr>
        <p:txBody>
          <a:bodyPr lIns="0" tIns="0" rIns="0" bIns="0" rtlCol="0" anchor="t">
            <a:spAutoFit/>
          </a:bodyPr>
          <a:lstStyle/>
          <a:p>
            <a:pPr>
              <a:lnSpc>
                <a:spcPts val="5685"/>
              </a:lnSpc>
              <a:spcBef>
                <a:spcPct val="0"/>
              </a:spcBef>
            </a:pPr>
            <a:r>
              <a:rPr lang="en-US" sz="4746">
                <a:solidFill>
                  <a:srgbClr val="000000"/>
                </a:solidFill>
                <a:latin typeface="Open Sans 1 Bold"/>
              </a:rPr>
              <a:t>3.3.3 Tạo Publications có tên là VanPhuoc_1, VanPhuoc_2</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Freeform 3"/>
          <p:cNvSpPr/>
          <p:nvPr/>
        </p:nvSpPr>
        <p:spPr>
          <a:xfrm>
            <a:off x="711623" y="2961159"/>
            <a:ext cx="8047984" cy="6466709"/>
          </a:xfrm>
          <a:custGeom>
            <a:avLst/>
            <a:gdLst/>
            <a:ahLst/>
            <a:cxnLst/>
            <a:rect l="l" t="t" r="r" b="b"/>
            <a:pathLst>
              <a:path w="8047984" h="6466709">
                <a:moveTo>
                  <a:pt x="0" y="0"/>
                </a:moveTo>
                <a:lnTo>
                  <a:pt x="8047984" y="0"/>
                </a:lnTo>
                <a:lnTo>
                  <a:pt x="8047984" y="6466709"/>
                </a:lnTo>
                <a:lnTo>
                  <a:pt x="0" y="6466709"/>
                </a:lnTo>
                <a:lnTo>
                  <a:pt x="0" y="0"/>
                </a:lnTo>
                <a:close/>
              </a:path>
            </a:pathLst>
          </a:custGeom>
          <a:blipFill>
            <a:blip r:embed="rId3"/>
            <a:stretch>
              <a:fillRect/>
            </a:stretch>
          </a:blipFill>
        </p:spPr>
      </p:sp>
      <p:sp>
        <p:nvSpPr>
          <p:cNvPr id="4" name="Freeform 4"/>
          <p:cNvSpPr/>
          <p:nvPr/>
        </p:nvSpPr>
        <p:spPr>
          <a:xfrm>
            <a:off x="9025004" y="2961159"/>
            <a:ext cx="8176432" cy="6466709"/>
          </a:xfrm>
          <a:custGeom>
            <a:avLst/>
            <a:gdLst/>
            <a:ahLst/>
            <a:cxnLst/>
            <a:rect l="l" t="t" r="r" b="b"/>
            <a:pathLst>
              <a:path w="8176432" h="6466709">
                <a:moveTo>
                  <a:pt x="0" y="0"/>
                </a:moveTo>
                <a:lnTo>
                  <a:pt x="8176432" y="0"/>
                </a:lnTo>
                <a:lnTo>
                  <a:pt x="8176432" y="6466709"/>
                </a:lnTo>
                <a:lnTo>
                  <a:pt x="0" y="6466709"/>
                </a:lnTo>
                <a:lnTo>
                  <a:pt x="0" y="0"/>
                </a:lnTo>
                <a:close/>
              </a:path>
            </a:pathLst>
          </a:custGeom>
          <a:blipFill>
            <a:blip r:embed="rId4"/>
            <a:stretch>
              <a:fillRect/>
            </a:stretch>
          </a:blipFill>
        </p:spPr>
      </p:sp>
      <p:sp>
        <p:nvSpPr>
          <p:cNvPr id="5" name="TextBox 5"/>
          <p:cNvSpPr txBox="1"/>
          <p:nvPr/>
        </p:nvSpPr>
        <p:spPr>
          <a:xfrm>
            <a:off x="1877825" y="0"/>
            <a:ext cx="16153133" cy="1715934"/>
          </a:xfrm>
          <a:prstGeom prst="rect">
            <a:avLst/>
          </a:prstGeom>
        </p:spPr>
        <p:txBody>
          <a:bodyPr lIns="0" tIns="0" rIns="0" bIns="0" rtlCol="0" anchor="t">
            <a:spAutoFit/>
          </a:bodyPr>
          <a:lstStyle/>
          <a:p>
            <a:pPr algn="just">
              <a:lnSpc>
                <a:spcPts val="6764"/>
              </a:lnSpc>
            </a:pPr>
            <a:r>
              <a:rPr lang="en-US" sz="5646">
                <a:solidFill>
                  <a:srgbClr val="000000"/>
                </a:solidFill>
                <a:latin typeface="Open Sans 1 Bold"/>
              </a:rPr>
              <a:t>3.3 Phân tán cơ sở dữ liệu theo bản sao từ server gốc sang server trạm</a:t>
            </a:r>
          </a:p>
        </p:txBody>
      </p:sp>
      <p:sp>
        <p:nvSpPr>
          <p:cNvPr id="6" name="TextBox 6"/>
          <p:cNvSpPr txBox="1"/>
          <p:nvPr/>
        </p:nvSpPr>
        <p:spPr>
          <a:xfrm>
            <a:off x="9525" y="1978879"/>
            <a:ext cx="18030958" cy="715581"/>
          </a:xfrm>
          <a:prstGeom prst="rect">
            <a:avLst/>
          </a:prstGeom>
        </p:spPr>
        <p:txBody>
          <a:bodyPr lIns="0" tIns="0" rIns="0" bIns="0" rtlCol="0" anchor="t">
            <a:spAutoFit/>
          </a:bodyPr>
          <a:lstStyle/>
          <a:p>
            <a:pPr>
              <a:lnSpc>
                <a:spcPts val="5685"/>
              </a:lnSpc>
              <a:spcBef>
                <a:spcPct val="0"/>
              </a:spcBef>
            </a:pPr>
            <a:r>
              <a:rPr lang="en-US" sz="4746">
                <a:solidFill>
                  <a:srgbClr val="000000"/>
                </a:solidFill>
                <a:latin typeface="Open Sans 1 Bold"/>
              </a:rPr>
              <a:t>3.3.3 Tạo Publications có tên là VanPhuoc_1, VanPhuoc_2</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Freeform 3"/>
          <p:cNvSpPr/>
          <p:nvPr/>
        </p:nvSpPr>
        <p:spPr>
          <a:xfrm>
            <a:off x="757920" y="3582955"/>
            <a:ext cx="7793307" cy="5685380"/>
          </a:xfrm>
          <a:custGeom>
            <a:avLst/>
            <a:gdLst/>
            <a:ahLst/>
            <a:cxnLst/>
            <a:rect l="l" t="t" r="r" b="b"/>
            <a:pathLst>
              <a:path w="7793307" h="5685380">
                <a:moveTo>
                  <a:pt x="0" y="0"/>
                </a:moveTo>
                <a:lnTo>
                  <a:pt x="7793308" y="0"/>
                </a:lnTo>
                <a:lnTo>
                  <a:pt x="7793308" y="5685380"/>
                </a:lnTo>
                <a:lnTo>
                  <a:pt x="0" y="5685380"/>
                </a:lnTo>
                <a:lnTo>
                  <a:pt x="0" y="0"/>
                </a:lnTo>
                <a:close/>
              </a:path>
            </a:pathLst>
          </a:custGeom>
          <a:blipFill>
            <a:blip r:embed="rId3"/>
            <a:stretch>
              <a:fillRect/>
            </a:stretch>
          </a:blipFill>
        </p:spPr>
      </p:sp>
      <p:sp>
        <p:nvSpPr>
          <p:cNvPr id="4" name="Freeform 4"/>
          <p:cNvSpPr/>
          <p:nvPr/>
        </p:nvSpPr>
        <p:spPr>
          <a:xfrm>
            <a:off x="9025004" y="3408834"/>
            <a:ext cx="7497881" cy="6010398"/>
          </a:xfrm>
          <a:custGeom>
            <a:avLst/>
            <a:gdLst/>
            <a:ahLst/>
            <a:cxnLst/>
            <a:rect l="l" t="t" r="r" b="b"/>
            <a:pathLst>
              <a:path w="7497881" h="6010398">
                <a:moveTo>
                  <a:pt x="0" y="0"/>
                </a:moveTo>
                <a:lnTo>
                  <a:pt x="7497881" y="0"/>
                </a:lnTo>
                <a:lnTo>
                  <a:pt x="7497881" y="6010398"/>
                </a:lnTo>
                <a:lnTo>
                  <a:pt x="0" y="6010398"/>
                </a:lnTo>
                <a:lnTo>
                  <a:pt x="0" y="0"/>
                </a:lnTo>
                <a:close/>
              </a:path>
            </a:pathLst>
          </a:custGeom>
          <a:blipFill>
            <a:blip r:embed="rId4"/>
            <a:stretch>
              <a:fillRect/>
            </a:stretch>
          </a:blipFill>
        </p:spPr>
      </p:sp>
      <p:sp>
        <p:nvSpPr>
          <p:cNvPr id="5" name="TextBox 5"/>
          <p:cNvSpPr txBox="1"/>
          <p:nvPr/>
        </p:nvSpPr>
        <p:spPr>
          <a:xfrm>
            <a:off x="1877825" y="0"/>
            <a:ext cx="16153133" cy="1715934"/>
          </a:xfrm>
          <a:prstGeom prst="rect">
            <a:avLst/>
          </a:prstGeom>
        </p:spPr>
        <p:txBody>
          <a:bodyPr lIns="0" tIns="0" rIns="0" bIns="0" rtlCol="0" anchor="t">
            <a:spAutoFit/>
          </a:bodyPr>
          <a:lstStyle/>
          <a:p>
            <a:pPr algn="just">
              <a:lnSpc>
                <a:spcPts val="6764"/>
              </a:lnSpc>
            </a:pPr>
            <a:r>
              <a:rPr lang="en-US" sz="5646">
                <a:solidFill>
                  <a:srgbClr val="000000"/>
                </a:solidFill>
                <a:latin typeface="Open Sans 1 Bold"/>
              </a:rPr>
              <a:t>3.3 Phân tán cơ sở dữ liệu theo bản sao từ server gốc sang server trạm</a:t>
            </a:r>
          </a:p>
        </p:txBody>
      </p:sp>
      <p:sp>
        <p:nvSpPr>
          <p:cNvPr id="6" name="TextBox 6"/>
          <p:cNvSpPr txBox="1"/>
          <p:nvPr/>
        </p:nvSpPr>
        <p:spPr>
          <a:xfrm>
            <a:off x="9525" y="1978879"/>
            <a:ext cx="18030958" cy="1429956"/>
          </a:xfrm>
          <a:prstGeom prst="rect">
            <a:avLst/>
          </a:prstGeom>
        </p:spPr>
        <p:txBody>
          <a:bodyPr lIns="0" tIns="0" rIns="0" bIns="0" rtlCol="0" anchor="t">
            <a:spAutoFit/>
          </a:bodyPr>
          <a:lstStyle/>
          <a:p>
            <a:pPr>
              <a:lnSpc>
                <a:spcPts val="5685"/>
              </a:lnSpc>
              <a:spcBef>
                <a:spcPct val="0"/>
              </a:spcBef>
            </a:pPr>
            <a:r>
              <a:rPr lang="en-US" sz="4746">
                <a:solidFill>
                  <a:srgbClr val="000000"/>
                </a:solidFill>
                <a:latin typeface="Open Sans 1 Bold"/>
              </a:rPr>
              <a:t>3.3.4 Tạo Subscription kết nối đến server phân mảnh VanPhuoc_1, VanPhuoc_2</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Freeform 3"/>
          <p:cNvSpPr/>
          <p:nvPr/>
        </p:nvSpPr>
        <p:spPr>
          <a:xfrm>
            <a:off x="625663" y="3675534"/>
            <a:ext cx="7380201" cy="5874787"/>
          </a:xfrm>
          <a:custGeom>
            <a:avLst/>
            <a:gdLst/>
            <a:ahLst/>
            <a:cxnLst/>
            <a:rect l="l" t="t" r="r" b="b"/>
            <a:pathLst>
              <a:path w="7380201" h="5874787">
                <a:moveTo>
                  <a:pt x="0" y="0"/>
                </a:moveTo>
                <a:lnTo>
                  <a:pt x="7380201" y="0"/>
                </a:lnTo>
                <a:lnTo>
                  <a:pt x="7380201" y="5874787"/>
                </a:lnTo>
                <a:lnTo>
                  <a:pt x="0" y="5874787"/>
                </a:lnTo>
                <a:lnTo>
                  <a:pt x="0" y="0"/>
                </a:lnTo>
                <a:close/>
              </a:path>
            </a:pathLst>
          </a:custGeom>
          <a:blipFill>
            <a:blip r:embed="rId3"/>
            <a:stretch>
              <a:fillRect/>
            </a:stretch>
          </a:blipFill>
        </p:spPr>
      </p:sp>
      <p:sp>
        <p:nvSpPr>
          <p:cNvPr id="4" name="Freeform 4"/>
          <p:cNvSpPr/>
          <p:nvPr/>
        </p:nvSpPr>
        <p:spPr>
          <a:xfrm>
            <a:off x="8730419" y="3419595"/>
            <a:ext cx="7150796" cy="6130725"/>
          </a:xfrm>
          <a:custGeom>
            <a:avLst/>
            <a:gdLst/>
            <a:ahLst/>
            <a:cxnLst/>
            <a:rect l="l" t="t" r="r" b="b"/>
            <a:pathLst>
              <a:path w="7150796" h="6130725">
                <a:moveTo>
                  <a:pt x="0" y="0"/>
                </a:moveTo>
                <a:lnTo>
                  <a:pt x="7150796" y="0"/>
                </a:lnTo>
                <a:lnTo>
                  <a:pt x="7150796" y="6130726"/>
                </a:lnTo>
                <a:lnTo>
                  <a:pt x="0" y="6130726"/>
                </a:lnTo>
                <a:lnTo>
                  <a:pt x="0" y="0"/>
                </a:lnTo>
                <a:close/>
              </a:path>
            </a:pathLst>
          </a:custGeom>
          <a:blipFill>
            <a:blip r:embed="rId4"/>
            <a:stretch>
              <a:fillRect/>
            </a:stretch>
          </a:blipFill>
        </p:spPr>
      </p:sp>
      <p:sp>
        <p:nvSpPr>
          <p:cNvPr id="5" name="TextBox 5"/>
          <p:cNvSpPr txBox="1"/>
          <p:nvPr/>
        </p:nvSpPr>
        <p:spPr>
          <a:xfrm>
            <a:off x="1877825" y="0"/>
            <a:ext cx="16153133" cy="1715934"/>
          </a:xfrm>
          <a:prstGeom prst="rect">
            <a:avLst/>
          </a:prstGeom>
        </p:spPr>
        <p:txBody>
          <a:bodyPr lIns="0" tIns="0" rIns="0" bIns="0" rtlCol="0" anchor="t">
            <a:spAutoFit/>
          </a:bodyPr>
          <a:lstStyle/>
          <a:p>
            <a:pPr algn="just">
              <a:lnSpc>
                <a:spcPts val="6764"/>
              </a:lnSpc>
            </a:pPr>
            <a:r>
              <a:rPr lang="en-US" sz="5646">
                <a:solidFill>
                  <a:srgbClr val="000000"/>
                </a:solidFill>
                <a:latin typeface="Open Sans 1 Bold"/>
              </a:rPr>
              <a:t>3.3 Phân tán cơ sở dữ liệu theo bản sao từ server gốc sang server trạm</a:t>
            </a:r>
          </a:p>
        </p:txBody>
      </p:sp>
      <p:sp>
        <p:nvSpPr>
          <p:cNvPr id="6" name="TextBox 6"/>
          <p:cNvSpPr txBox="1"/>
          <p:nvPr/>
        </p:nvSpPr>
        <p:spPr>
          <a:xfrm>
            <a:off x="9525" y="1978879"/>
            <a:ext cx="18030958" cy="1429956"/>
          </a:xfrm>
          <a:prstGeom prst="rect">
            <a:avLst/>
          </a:prstGeom>
        </p:spPr>
        <p:txBody>
          <a:bodyPr lIns="0" tIns="0" rIns="0" bIns="0" rtlCol="0" anchor="t">
            <a:spAutoFit/>
          </a:bodyPr>
          <a:lstStyle/>
          <a:p>
            <a:pPr>
              <a:lnSpc>
                <a:spcPts val="5685"/>
              </a:lnSpc>
              <a:spcBef>
                <a:spcPct val="0"/>
              </a:spcBef>
            </a:pPr>
            <a:r>
              <a:rPr lang="en-US" sz="4746">
                <a:solidFill>
                  <a:srgbClr val="000000"/>
                </a:solidFill>
                <a:latin typeface="Open Sans 1 Bold"/>
              </a:rPr>
              <a:t>3.3.4 Tạo Subscription kết nối đến server phân mảnh VanPhuoc_1, VanPhuoc_2</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Freeform 3"/>
          <p:cNvSpPr/>
          <p:nvPr/>
        </p:nvSpPr>
        <p:spPr>
          <a:xfrm>
            <a:off x="720001" y="3675534"/>
            <a:ext cx="7222544" cy="5773507"/>
          </a:xfrm>
          <a:custGeom>
            <a:avLst/>
            <a:gdLst/>
            <a:ahLst/>
            <a:cxnLst/>
            <a:rect l="l" t="t" r="r" b="b"/>
            <a:pathLst>
              <a:path w="7222544" h="5773507">
                <a:moveTo>
                  <a:pt x="0" y="0"/>
                </a:moveTo>
                <a:lnTo>
                  <a:pt x="7222544" y="0"/>
                </a:lnTo>
                <a:lnTo>
                  <a:pt x="7222544" y="5773507"/>
                </a:lnTo>
                <a:lnTo>
                  <a:pt x="0" y="5773507"/>
                </a:lnTo>
                <a:lnTo>
                  <a:pt x="0" y="0"/>
                </a:lnTo>
                <a:close/>
              </a:path>
            </a:pathLst>
          </a:custGeom>
          <a:blipFill>
            <a:blip r:embed="rId3"/>
            <a:stretch>
              <a:fillRect/>
            </a:stretch>
          </a:blipFill>
        </p:spPr>
      </p:sp>
      <p:sp>
        <p:nvSpPr>
          <p:cNvPr id="4" name="Freeform 4"/>
          <p:cNvSpPr/>
          <p:nvPr/>
        </p:nvSpPr>
        <p:spPr>
          <a:xfrm>
            <a:off x="9144000" y="2430912"/>
            <a:ext cx="5885295" cy="7408442"/>
          </a:xfrm>
          <a:custGeom>
            <a:avLst/>
            <a:gdLst/>
            <a:ahLst/>
            <a:cxnLst/>
            <a:rect l="l" t="t" r="r" b="b"/>
            <a:pathLst>
              <a:path w="5885295" h="7408442">
                <a:moveTo>
                  <a:pt x="0" y="0"/>
                </a:moveTo>
                <a:lnTo>
                  <a:pt x="5885295" y="0"/>
                </a:lnTo>
                <a:lnTo>
                  <a:pt x="5885295" y="7408442"/>
                </a:lnTo>
                <a:lnTo>
                  <a:pt x="0" y="7408442"/>
                </a:lnTo>
                <a:lnTo>
                  <a:pt x="0" y="0"/>
                </a:lnTo>
                <a:close/>
              </a:path>
            </a:pathLst>
          </a:custGeom>
          <a:blipFill>
            <a:blip r:embed="rId4"/>
            <a:stretch>
              <a:fillRect/>
            </a:stretch>
          </a:blipFill>
        </p:spPr>
      </p:sp>
      <p:sp>
        <p:nvSpPr>
          <p:cNvPr id="5" name="TextBox 5"/>
          <p:cNvSpPr txBox="1"/>
          <p:nvPr/>
        </p:nvSpPr>
        <p:spPr>
          <a:xfrm>
            <a:off x="1877825" y="0"/>
            <a:ext cx="16153133" cy="1715934"/>
          </a:xfrm>
          <a:prstGeom prst="rect">
            <a:avLst/>
          </a:prstGeom>
        </p:spPr>
        <p:txBody>
          <a:bodyPr lIns="0" tIns="0" rIns="0" bIns="0" rtlCol="0" anchor="t">
            <a:spAutoFit/>
          </a:bodyPr>
          <a:lstStyle/>
          <a:p>
            <a:pPr algn="just">
              <a:lnSpc>
                <a:spcPts val="6764"/>
              </a:lnSpc>
            </a:pPr>
            <a:r>
              <a:rPr lang="en-US" sz="5646">
                <a:solidFill>
                  <a:srgbClr val="000000"/>
                </a:solidFill>
                <a:latin typeface="Open Sans 1 Bold"/>
              </a:rPr>
              <a:t>3.3 Phân tán cơ sở dữ liệu theo bản sao từ server gốc sang server trạm</a:t>
            </a:r>
          </a:p>
        </p:txBody>
      </p:sp>
      <p:sp>
        <p:nvSpPr>
          <p:cNvPr id="6" name="TextBox 6"/>
          <p:cNvSpPr txBox="1"/>
          <p:nvPr/>
        </p:nvSpPr>
        <p:spPr>
          <a:xfrm>
            <a:off x="0" y="1715934"/>
            <a:ext cx="18030958" cy="1429956"/>
          </a:xfrm>
          <a:prstGeom prst="rect">
            <a:avLst/>
          </a:prstGeom>
        </p:spPr>
        <p:txBody>
          <a:bodyPr lIns="0" tIns="0" rIns="0" bIns="0" rtlCol="0" anchor="t">
            <a:spAutoFit/>
          </a:bodyPr>
          <a:lstStyle/>
          <a:p>
            <a:pPr>
              <a:lnSpc>
                <a:spcPts val="5685"/>
              </a:lnSpc>
              <a:spcBef>
                <a:spcPct val="0"/>
              </a:spcBef>
            </a:pPr>
            <a:r>
              <a:rPr lang="en-US" sz="4746">
                <a:solidFill>
                  <a:srgbClr val="000000"/>
                </a:solidFill>
                <a:latin typeface="Open Sans 1 Bold"/>
              </a:rPr>
              <a:t>3.3.4 Tạo Subscription kết nối đến server phân mảnh VanPhuoc_1, VanPhuoc_2</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Freeform 3"/>
          <p:cNvSpPr/>
          <p:nvPr/>
        </p:nvSpPr>
        <p:spPr>
          <a:xfrm>
            <a:off x="1028700" y="3345136"/>
            <a:ext cx="7378555" cy="5913164"/>
          </a:xfrm>
          <a:custGeom>
            <a:avLst/>
            <a:gdLst/>
            <a:ahLst/>
            <a:cxnLst/>
            <a:rect l="l" t="t" r="r" b="b"/>
            <a:pathLst>
              <a:path w="7378555" h="5913164">
                <a:moveTo>
                  <a:pt x="0" y="0"/>
                </a:moveTo>
                <a:lnTo>
                  <a:pt x="7378555" y="0"/>
                </a:lnTo>
                <a:lnTo>
                  <a:pt x="7378555" y="5913164"/>
                </a:lnTo>
                <a:lnTo>
                  <a:pt x="0" y="5913164"/>
                </a:lnTo>
                <a:lnTo>
                  <a:pt x="0" y="0"/>
                </a:lnTo>
                <a:close/>
              </a:path>
            </a:pathLst>
          </a:custGeom>
          <a:blipFill>
            <a:blip r:embed="rId3"/>
            <a:stretch>
              <a:fillRect/>
            </a:stretch>
          </a:blipFill>
        </p:spPr>
      </p:sp>
      <p:sp>
        <p:nvSpPr>
          <p:cNvPr id="4" name="Freeform 4"/>
          <p:cNvSpPr/>
          <p:nvPr/>
        </p:nvSpPr>
        <p:spPr>
          <a:xfrm>
            <a:off x="9015479" y="3345136"/>
            <a:ext cx="7399411" cy="5917470"/>
          </a:xfrm>
          <a:custGeom>
            <a:avLst/>
            <a:gdLst/>
            <a:ahLst/>
            <a:cxnLst/>
            <a:rect l="l" t="t" r="r" b="b"/>
            <a:pathLst>
              <a:path w="7399411" h="5917470">
                <a:moveTo>
                  <a:pt x="0" y="0"/>
                </a:moveTo>
                <a:lnTo>
                  <a:pt x="7399411" y="0"/>
                </a:lnTo>
                <a:lnTo>
                  <a:pt x="7399411" y="5917471"/>
                </a:lnTo>
                <a:lnTo>
                  <a:pt x="0" y="5917471"/>
                </a:lnTo>
                <a:lnTo>
                  <a:pt x="0" y="0"/>
                </a:lnTo>
                <a:close/>
              </a:path>
            </a:pathLst>
          </a:custGeom>
          <a:blipFill>
            <a:blip r:embed="rId4"/>
            <a:stretch>
              <a:fillRect/>
            </a:stretch>
          </a:blipFill>
        </p:spPr>
      </p:sp>
      <p:sp>
        <p:nvSpPr>
          <p:cNvPr id="5" name="TextBox 5"/>
          <p:cNvSpPr txBox="1"/>
          <p:nvPr/>
        </p:nvSpPr>
        <p:spPr>
          <a:xfrm>
            <a:off x="1877825" y="0"/>
            <a:ext cx="16153133" cy="1715934"/>
          </a:xfrm>
          <a:prstGeom prst="rect">
            <a:avLst/>
          </a:prstGeom>
        </p:spPr>
        <p:txBody>
          <a:bodyPr lIns="0" tIns="0" rIns="0" bIns="0" rtlCol="0" anchor="t">
            <a:spAutoFit/>
          </a:bodyPr>
          <a:lstStyle/>
          <a:p>
            <a:pPr algn="just">
              <a:lnSpc>
                <a:spcPts val="6764"/>
              </a:lnSpc>
            </a:pPr>
            <a:r>
              <a:rPr lang="en-US" sz="5646">
                <a:solidFill>
                  <a:srgbClr val="000000"/>
                </a:solidFill>
                <a:latin typeface="Open Sans 1 Bold"/>
              </a:rPr>
              <a:t>3.3 Phân tán cơ sở dữ liệu theo bản sao từ server gốc sang server trạm</a:t>
            </a:r>
          </a:p>
        </p:txBody>
      </p:sp>
      <p:sp>
        <p:nvSpPr>
          <p:cNvPr id="6" name="TextBox 6"/>
          <p:cNvSpPr txBox="1"/>
          <p:nvPr/>
        </p:nvSpPr>
        <p:spPr>
          <a:xfrm>
            <a:off x="0" y="1715934"/>
            <a:ext cx="18030958" cy="1429956"/>
          </a:xfrm>
          <a:prstGeom prst="rect">
            <a:avLst/>
          </a:prstGeom>
        </p:spPr>
        <p:txBody>
          <a:bodyPr lIns="0" tIns="0" rIns="0" bIns="0" rtlCol="0" anchor="t">
            <a:spAutoFit/>
          </a:bodyPr>
          <a:lstStyle/>
          <a:p>
            <a:pPr>
              <a:lnSpc>
                <a:spcPts val="5685"/>
              </a:lnSpc>
              <a:spcBef>
                <a:spcPct val="0"/>
              </a:spcBef>
            </a:pPr>
            <a:r>
              <a:rPr lang="en-US" sz="4746">
                <a:solidFill>
                  <a:srgbClr val="000000"/>
                </a:solidFill>
                <a:latin typeface="Open Sans 1 Bold"/>
              </a:rPr>
              <a:t>3.3.4 Tạo Subscription kết nối đến server phân mảnh VanPhuoc_1, VanPhuoc_2</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Freeform 3"/>
          <p:cNvSpPr/>
          <p:nvPr/>
        </p:nvSpPr>
        <p:spPr>
          <a:xfrm>
            <a:off x="4429701" y="1028700"/>
            <a:ext cx="12829599" cy="7996531"/>
          </a:xfrm>
          <a:custGeom>
            <a:avLst/>
            <a:gdLst/>
            <a:ahLst/>
            <a:cxnLst/>
            <a:rect l="l" t="t" r="r" b="b"/>
            <a:pathLst>
              <a:path w="12829599" h="7996531">
                <a:moveTo>
                  <a:pt x="0" y="0"/>
                </a:moveTo>
                <a:lnTo>
                  <a:pt x="12829599" y="0"/>
                </a:lnTo>
                <a:lnTo>
                  <a:pt x="12829599" y="7996531"/>
                </a:lnTo>
                <a:lnTo>
                  <a:pt x="0" y="7996531"/>
                </a:lnTo>
                <a:lnTo>
                  <a:pt x="0" y="0"/>
                </a:lnTo>
                <a:close/>
              </a:path>
            </a:pathLst>
          </a:custGeom>
          <a:blipFill>
            <a:blip r:embed="rId3"/>
            <a:stretch>
              <a:fillRect/>
            </a:stretch>
          </a:blipFill>
        </p:spPr>
      </p:sp>
      <p:sp>
        <p:nvSpPr>
          <p:cNvPr id="4" name="TextBox 4"/>
          <p:cNvSpPr txBox="1"/>
          <p:nvPr/>
        </p:nvSpPr>
        <p:spPr>
          <a:xfrm>
            <a:off x="1877825" y="0"/>
            <a:ext cx="16153133" cy="1715934"/>
          </a:xfrm>
          <a:prstGeom prst="rect">
            <a:avLst/>
          </a:prstGeom>
        </p:spPr>
        <p:txBody>
          <a:bodyPr lIns="0" tIns="0" rIns="0" bIns="0" rtlCol="0" anchor="t">
            <a:spAutoFit/>
          </a:bodyPr>
          <a:lstStyle/>
          <a:p>
            <a:pPr algn="just">
              <a:lnSpc>
                <a:spcPts val="6764"/>
              </a:lnSpc>
            </a:pPr>
            <a:r>
              <a:rPr lang="en-US" sz="5646">
                <a:solidFill>
                  <a:srgbClr val="000000"/>
                </a:solidFill>
                <a:latin typeface="Open Sans 1 Bold"/>
              </a:rPr>
              <a:t>3.4 Ứng dụng client-server bằng java cho hệ thống</a:t>
            </a:r>
          </a:p>
        </p:txBody>
      </p:sp>
      <p:sp>
        <p:nvSpPr>
          <p:cNvPr id="5" name="TextBox 5"/>
          <p:cNvSpPr txBox="1"/>
          <p:nvPr/>
        </p:nvSpPr>
        <p:spPr>
          <a:xfrm>
            <a:off x="6351602" y="9025231"/>
            <a:ext cx="8985796" cy="677404"/>
          </a:xfrm>
          <a:prstGeom prst="rect">
            <a:avLst/>
          </a:prstGeom>
        </p:spPr>
        <p:txBody>
          <a:bodyPr lIns="0" tIns="0" rIns="0" bIns="0" rtlCol="0" anchor="t">
            <a:spAutoFit/>
          </a:bodyPr>
          <a:lstStyle/>
          <a:p>
            <a:pPr algn="ctr">
              <a:lnSpc>
                <a:spcPts val="5326"/>
              </a:lnSpc>
              <a:spcBef>
                <a:spcPct val="0"/>
              </a:spcBef>
            </a:pPr>
            <a:r>
              <a:rPr lang="en-US" sz="4446">
                <a:solidFill>
                  <a:srgbClr val="000000"/>
                </a:solidFill>
                <a:latin typeface="Open Sans 1 Bold Italics"/>
              </a:rPr>
              <a:t>Giao diện Monitoring của server 1</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Freeform 3"/>
          <p:cNvSpPr/>
          <p:nvPr/>
        </p:nvSpPr>
        <p:spPr>
          <a:xfrm>
            <a:off x="8250108" y="2397010"/>
            <a:ext cx="10037892" cy="5646314"/>
          </a:xfrm>
          <a:custGeom>
            <a:avLst/>
            <a:gdLst/>
            <a:ahLst/>
            <a:cxnLst/>
            <a:rect l="l" t="t" r="r" b="b"/>
            <a:pathLst>
              <a:path w="10037892" h="5646314">
                <a:moveTo>
                  <a:pt x="0" y="0"/>
                </a:moveTo>
                <a:lnTo>
                  <a:pt x="10037892" y="0"/>
                </a:lnTo>
                <a:lnTo>
                  <a:pt x="10037892" y="5646315"/>
                </a:lnTo>
                <a:lnTo>
                  <a:pt x="0" y="5646315"/>
                </a:lnTo>
                <a:lnTo>
                  <a:pt x="0" y="0"/>
                </a:lnTo>
                <a:close/>
              </a:path>
            </a:pathLst>
          </a:custGeom>
          <a:blipFill>
            <a:blip r:embed="rId3"/>
            <a:stretch>
              <a:fillRect/>
            </a:stretch>
          </a:blipFill>
        </p:spPr>
      </p:sp>
      <p:sp>
        <p:nvSpPr>
          <p:cNvPr id="4" name="TextBox 4"/>
          <p:cNvSpPr txBox="1"/>
          <p:nvPr/>
        </p:nvSpPr>
        <p:spPr>
          <a:xfrm>
            <a:off x="1642418" y="-9525"/>
            <a:ext cx="16305105" cy="877748"/>
          </a:xfrm>
          <a:prstGeom prst="rect">
            <a:avLst/>
          </a:prstGeom>
        </p:spPr>
        <p:txBody>
          <a:bodyPr lIns="0" tIns="0" rIns="0" bIns="0" rtlCol="0" anchor="t">
            <a:spAutoFit/>
          </a:bodyPr>
          <a:lstStyle/>
          <a:p>
            <a:pPr algn="ctr">
              <a:lnSpc>
                <a:spcPts val="6827"/>
              </a:lnSpc>
            </a:pPr>
            <a:r>
              <a:rPr lang="en-US" sz="5699">
                <a:solidFill>
                  <a:srgbClr val="FF0000"/>
                </a:solidFill>
                <a:latin typeface="Open Sans 1 Bold"/>
              </a:rPr>
              <a:t>01. Tổng quan về đề tài</a:t>
            </a:r>
          </a:p>
        </p:txBody>
      </p:sp>
      <p:sp>
        <p:nvSpPr>
          <p:cNvPr id="5" name="TextBox 5"/>
          <p:cNvSpPr txBox="1"/>
          <p:nvPr/>
        </p:nvSpPr>
        <p:spPr>
          <a:xfrm>
            <a:off x="1028700" y="2019185"/>
            <a:ext cx="4519910" cy="679451"/>
          </a:xfrm>
          <a:prstGeom prst="rect">
            <a:avLst/>
          </a:prstGeom>
        </p:spPr>
        <p:txBody>
          <a:bodyPr lIns="0" tIns="0" rIns="0" bIns="0" rtlCol="0" anchor="t">
            <a:spAutoFit/>
          </a:bodyPr>
          <a:lstStyle/>
          <a:p>
            <a:pPr algn="ctr">
              <a:lnSpc>
                <a:spcPts val="5599"/>
              </a:lnSpc>
            </a:pPr>
            <a:r>
              <a:rPr lang="en-US" sz="3999">
                <a:solidFill>
                  <a:srgbClr val="000000"/>
                </a:solidFill>
                <a:latin typeface="Open Sans 2 Bold"/>
              </a:rPr>
              <a:t>Hệ phân tán là gì?</a:t>
            </a:r>
          </a:p>
        </p:txBody>
      </p:sp>
      <p:sp>
        <p:nvSpPr>
          <p:cNvPr id="6" name="TextBox 6"/>
          <p:cNvSpPr txBox="1"/>
          <p:nvPr/>
        </p:nvSpPr>
        <p:spPr>
          <a:xfrm>
            <a:off x="1028700" y="2770187"/>
            <a:ext cx="6880930" cy="3514725"/>
          </a:xfrm>
          <a:prstGeom prst="rect">
            <a:avLst/>
          </a:prstGeom>
        </p:spPr>
        <p:txBody>
          <a:bodyPr lIns="0" tIns="0" rIns="0" bIns="0" rtlCol="0" anchor="t">
            <a:spAutoFit/>
          </a:bodyPr>
          <a:lstStyle/>
          <a:p>
            <a:pPr>
              <a:lnSpc>
                <a:spcPts val="4049"/>
              </a:lnSpc>
            </a:pPr>
            <a:r>
              <a:rPr lang="en-US" sz="2999" spc="179">
                <a:solidFill>
                  <a:srgbClr val="000000"/>
                </a:solidFill>
                <a:latin typeface="Open Sans 2"/>
              </a:rPr>
              <a:t>Hệ phân tán là một loại </a:t>
            </a:r>
            <a:r>
              <a:rPr lang="en-US" sz="2999" spc="179">
                <a:solidFill>
                  <a:srgbClr val="004AAD"/>
                </a:solidFill>
                <a:latin typeface="Open Sans 2 Bold"/>
              </a:rPr>
              <a:t>hệ thống máy tính</a:t>
            </a:r>
            <a:r>
              <a:rPr lang="en-US" sz="2999" spc="179">
                <a:solidFill>
                  <a:srgbClr val="000000"/>
                </a:solidFill>
                <a:latin typeface="Open Sans 2"/>
              </a:rPr>
              <a:t> mà các thành phần của nó được phân bố trên nhiều </a:t>
            </a:r>
            <a:r>
              <a:rPr lang="en-US" sz="2999" spc="179">
                <a:solidFill>
                  <a:srgbClr val="004AAD"/>
                </a:solidFill>
                <a:latin typeface="Open Sans 2 Bold"/>
              </a:rPr>
              <a:t>vị trí địa lý</a:t>
            </a:r>
            <a:r>
              <a:rPr lang="en-US" sz="2999" spc="179">
                <a:solidFill>
                  <a:srgbClr val="000000"/>
                </a:solidFill>
                <a:latin typeface="Open Sans 2"/>
              </a:rPr>
              <a:t> khác nhau và kết nối với nhau bằng một </a:t>
            </a:r>
            <a:r>
              <a:rPr lang="en-US" sz="2999" spc="179">
                <a:solidFill>
                  <a:srgbClr val="004AAD"/>
                </a:solidFill>
                <a:latin typeface="Open Sans 2 Bold"/>
              </a:rPr>
              <a:t>mạng truyền thông.</a:t>
            </a:r>
          </a:p>
          <a:p>
            <a:pPr marL="0" lvl="0" indent="0">
              <a:lnSpc>
                <a:spcPts val="4049"/>
              </a:lnSpc>
              <a:spcBef>
                <a:spcPct val="0"/>
              </a:spcBef>
            </a:pPr>
            <a:r>
              <a:rPr lang="en-US" sz="2999" spc="179">
                <a:solidFill>
                  <a:srgbClr val="004AAD"/>
                </a:solidFill>
                <a:latin typeface="Open Sans 2 Bold"/>
              </a:rPr>
              <a:t> </a:t>
            </a:r>
          </a:p>
        </p:txBody>
      </p:sp>
      <p:sp>
        <p:nvSpPr>
          <p:cNvPr id="7" name="TextBox 7"/>
          <p:cNvSpPr txBox="1"/>
          <p:nvPr/>
        </p:nvSpPr>
        <p:spPr>
          <a:xfrm>
            <a:off x="1028700" y="6199188"/>
            <a:ext cx="6349901" cy="688974"/>
          </a:xfrm>
          <a:prstGeom prst="rect">
            <a:avLst/>
          </a:prstGeom>
        </p:spPr>
        <p:txBody>
          <a:bodyPr lIns="0" tIns="0" rIns="0" bIns="0" rtlCol="0" anchor="t">
            <a:spAutoFit/>
          </a:bodyPr>
          <a:lstStyle/>
          <a:p>
            <a:pPr>
              <a:lnSpc>
                <a:spcPts val="5600"/>
              </a:lnSpc>
            </a:pPr>
            <a:r>
              <a:rPr lang="en-US" sz="4000">
                <a:solidFill>
                  <a:srgbClr val="000000"/>
                </a:solidFill>
                <a:latin typeface="Open Sans 2 Bold"/>
              </a:rPr>
              <a:t>Đặc điểm chính</a:t>
            </a:r>
          </a:p>
        </p:txBody>
      </p:sp>
      <p:sp>
        <p:nvSpPr>
          <p:cNvPr id="8" name="TextBox 8"/>
          <p:cNvSpPr txBox="1"/>
          <p:nvPr/>
        </p:nvSpPr>
        <p:spPr>
          <a:xfrm>
            <a:off x="1028700" y="6964362"/>
            <a:ext cx="6880930" cy="1495425"/>
          </a:xfrm>
          <a:prstGeom prst="rect">
            <a:avLst/>
          </a:prstGeom>
        </p:spPr>
        <p:txBody>
          <a:bodyPr lIns="0" tIns="0" rIns="0" bIns="0" rtlCol="0" anchor="t">
            <a:spAutoFit/>
          </a:bodyPr>
          <a:lstStyle/>
          <a:p>
            <a:pPr marL="647695" lvl="1" indent="-323848">
              <a:lnSpc>
                <a:spcPts val="4049"/>
              </a:lnSpc>
              <a:buFont typeface="Arial"/>
              <a:buChar char="•"/>
            </a:pPr>
            <a:r>
              <a:rPr lang="en-US" sz="2999" spc="179">
                <a:solidFill>
                  <a:srgbClr val="000000"/>
                </a:solidFill>
                <a:latin typeface="Open Sans 2"/>
              </a:rPr>
              <a:t>Chia sẻ tài nguyên</a:t>
            </a:r>
          </a:p>
          <a:p>
            <a:pPr marL="647695" lvl="1" indent="-323848">
              <a:lnSpc>
                <a:spcPts val="4049"/>
              </a:lnSpc>
              <a:buFont typeface="Arial"/>
              <a:buChar char="•"/>
            </a:pPr>
            <a:r>
              <a:rPr lang="en-US" sz="2999" spc="179">
                <a:solidFill>
                  <a:srgbClr val="000000"/>
                </a:solidFill>
                <a:latin typeface="Open Sans 2"/>
              </a:rPr>
              <a:t>Tính mở</a:t>
            </a:r>
          </a:p>
          <a:p>
            <a:pPr marL="647695" lvl="1" indent="-323848">
              <a:lnSpc>
                <a:spcPts val="4049"/>
              </a:lnSpc>
              <a:spcBef>
                <a:spcPct val="0"/>
              </a:spcBef>
              <a:buFont typeface="Arial"/>
              <a:buChar char="•"/>
            </a:pPr>
            <a:r>
              <a:rPr lang="en-US" sz="2999" spc="179">
                <a:solidFill>
                  <a:srgbClr val="000000"/>
                </a:solidFill>
                <a:latin typeface="Open Sans 2"/>
              </a:rPr>
              <a:t>Tính trong suốt</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Freeform 3"/>
          <p:cNvSpPr/>
          <p:nvPr/>
        </p:nvSpPr>
        <p:spPr>
          <a:xfrm>
            <a:off x="4443831" y="1028700"/>
            <a:ext cx="12815469" cy="7984125"/>
          </a:xfrm>
          <a:custGeom>
            <a:avLst/>
            <a:gdLst/>
            <a:ahLst/>
            <a:cxnLst/>
            <a:rect l="l" t="t" r="r" b="b"/>
            <a:pathLst>
              <a:path w="12815469" h="7984125">
                <a:moveTo>
                  <a:pt x="0" y="0"/>
                </a:moveTo>
                <a:lnTo>
                  <a:pt x="12815469" y="0"/>
                </a:lnTo>
                <a:lnTo>
                  <a:pt x="12815469" y="7984125"/>
                </a:lnTo>
                <a:lnTo>
                  <a:pt x="0" y="7984125"/>
                </a:lnTo>
                <a:lnTo>
                  <a:pt x="0" y="0"/>
                </a:lnTo>
                <a:close/>
              </a:path>
            </a:pathLst>
          </a:custGeom>
          <a:blipFill>
            <a:blip r:embed="rId3"/>
            <a:stretch>
              <a:fillRect/>
            </a:stretch>
          </a:blipFill>
        </p:spPr>
      </p:sp>
      <p:sp>
        <p:nvSpPr>
          <p:cNvPr id="4" name="TextBox 4"/>
          <p:cNvSpPr txBox="1"/>
          <p:nvPr/>
        </p:nvSpPr>
        <p:spPr>
          <a:xfrm>
            <a:off x="1877825" y="0"/>
            <a:ext cx="16153133" cy="1715934"/>
          </a:xfrm>
          <a:prstGeom prst="rect">
            <a:avLst/>
          </a:prstGeom>
        </p:spPr>
        <p:txBody>
          <a:bodyPr lIns="0" tIns="0" rIns="0" bIns="0" rtlCol="0" anchor="t">
            <a:spAutoFit/>
          </a:bodyPr>
          <a:lstStyle/>
          <a:p>
            <a:pPr algn="just">
              <a:lnSpc>
                <a:spcPts val="6764"/>
              </a:lnSpc>
            </a:pPr>
            <a:r>
              <a:rPr lang="en-US" sz="5646">
                <a:solidFill>
                  <a:srgbClr val="000000"/>
                </a:solidFill>
                <a:latin typeface="Open Sans 1 Bold"/>
              </a:rPr>
              <a:t>3.4 Ứng dụng client-server bằng java cho hệ thống</a:t>
            </a:r>
          </a:p>
        </p:txBody>
      </p:sp>
      <p:sp>
        <p:nvSpPr>
          <p:cNvPr id="5" name="TextBox 5"/>
          <p:cNvSpPr txBox="1"/>
          <p:nvPr/>
        </p:nvSpPr>
        <p:spPr>
          <a:xfrm>
            <a:off x="6351602" y="9025231"/>
            <a:ext cx="8985796" cy="677404"/>
          </a:xfrm>
          <a:prstGeom prst="rect">
            <a:avLst/>
          </a:prstGeom>
        </p:spPr>
        <p:txBody>
          <a:bodyPr lIns="0" tIns="0" rIns="0" bIns="0" rtlCol="0" anchor="t">
            <a:spAutoFit/>
          </a:bodyPr>
          <a:lstStyle/>
          <a:p>
            <a:pPr algn="ctr">
              <a:lnSpc>
                <a:spcPts val="5326"/>
              </a:lnSpc>
              <a:spcBef>
                <a:spcPct val="0"/>
              </a:spcBef>
            </a:pPr>
            <a:r>
              <a:rPr lang="en-US" sz="4446">
                <a:solidFill>
                  <a:srgbClr val="000000"/>
                </a:solidFill>
                <a:latin typeface="Open Sans 1 Bold Italics"/>
              </a:rPr>
              <a:t>Giao diện Monitoring của server 2</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Freeform 3"/>
          <p:cNvSpPr/>
          <p:nvPr/>
        </p:nvSpPr>
        <p:spPr>
          <a:xfrm>
            <a:off x="4527875" y="739247"/>
            <a:ext cx="13334732" cy="8285984"/>
          </a:xfrm>
          <a:custGeom>
            <a:avLst/>
            <a:gdLst/>
            <a:ahLst/>
            <a:cxnLst/>
            <a:rect l="l" t="t" r="r" b="b"/>
            <a:pathLst>
              <a:path w="13334732" h="8285984">
                <a:moveTo>
                  <a:pt x="0" y="0"/>
                </a:moveTo>
                <a:lnTo>
                  <a:pt x="13334732" y="0"/>
                </a:lnTo>
                <a:lnTo>
                  <a:pt x="13334732" y="8285984"/>
                </a:lnTo>
                <a:lnTo>
                  <a:pt x="0" y="8285984"/>
                </a:lnTo>
                <a:lnTo>
                  <a:pt x="0" y="0"/>
                </a:lnTo>
                <a:close/>
              </a:path>
            </a:pathLst>
          </a:custGeom>
          <a:blipFill>
            <a:blip r:embed="rId3"/>
            <a:stretch>
              <a:fillRect/>
            </a:stretch>
          </a:blipFill>
        </p:spPr>
      </p:sp>
      <p:sp>
        <p:nvSpPr>
          <p:cNvPr id="4" name="TextBox 4"/>
          <p:cNvSpPr txBox="1"/>
          <p:nvPr/>
        </p:nvSpPr>
        <p:spPr>
          <a:xfrm>
            <a:off x="1877825" y="0"/>
            <a:ext cx="16153133" cy="1715934"/>
          </a:xfrm>
          <a:prstGeom prst="rect">
            <a:avLst/>
          </a:prstGeom>
        </p:spPr>
        <p:txBody>
          <a:bodyPr lIns="0" tIns="0" rIns="0" bIns="0" rtlCol="0" anchor="t">
            <a:spAutoFit/>
          </a:bodyPr>
          <a:lstStyle/>
          <a:p>
            <a:pPr algn="just">
              <a:lnSpc>
                <a:spcPts val="6764"/>
              </a:lnSpc>
            </a:pPr>
            <a:r>
              <a:rPr lang="en-US" sz="5646">
                <a:solidFill>
                  <a:srgbClr val="000000"/>
                </a:solidFill>
                <a:latin typeface="Open Sans 1 Bold"/>
              </a:rPr>
              <a:t>3.4 Ứng dụng client-server bằng java cho hệ thống</a:t>
            </a:r>
          </a:p>
        </p:txBody>
      </p:sp>
      <p:sp>
        <p:nvSpPr>
          <p:cNvPr id="5" name="TextBox 5"/>
          <p:cNvSpPr txBox="1"/>
          <p:nvPr/>
        </p:nvSpPr>
        <p:spPr>
          <a:xfrm>
            <a:off x="6729031" y="9025231"/>
            <a:ext cx="8230939" cy="677404"/>
          </a:xfrm>
          <a:prstGeom prst="rect">
            <a:avLst/>
          </a:prstGeom>
        </p:spPr>
        <p:txBody>
          <a:bodyPr lIns="0" tIns="0" rIns="0" bIns="0" rtlCol="0" anchor="t">
            <a:spAutoFit/>
          </a:bodyPr>
          <a:lstStyle/>
          <a:p>
            <a:pPr algn="ctr">
              <a:lnSpc>
                <a:spcPts val="5326"/>
              </a:lnSpc>
              <a:spcBef>
                <a:spcPct val="0"/>
              </a:spcBef>
            </a:pPr>
            <a:r>
              <a:rPr lang="en-US" sz="4446">
                <a:solidFill>
                  <a:srgbClr val="000000"/>
                </a:solidFill>
                <a:latin typeface="Open Sans 1 Bold Italics"/>
              </a:rPr>
              <a:t>Giao diện đăng nhập của client</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Freeform 3"/>
          <p:cNvSpPr/>
          <p:nvPr/>
        </p:nvSpPr>
        <p:spPr>
          <a:xfrm>
            <a:off x="4398448" y="1028700"/>
            <a:ext cx="13066331" cy="7856132"/>
          </a:xfrm>
          <a:custGeom>
            <a:avLst/>
            <a:gdLst/>
            <a:ahLst/>
            <a:cxnLst/>
            <a:rect l="l" t="t" r="r" b="b"/>
            <a:pathLst>
              <a:path w="13066331" h="7856132">
                <a:moveTo>
                  <a:pt x="0" y="0"/>
                </a:moveTo>
                <a:lnTo>
                  <a:pt x="13066331" y="0"/>
                </a:lnTo>
                <a:lnTo>
                  <a:pt x="13066331" y="7856132"/>
                </a:lnTo>
                <a:lnTo>
                  <a:pt x="0" y="7856132"/>
                </a:lnTo>
                <a:lnTo>
                  <a:pt x="0" y="0"/>
                </a:lnTo>
                <a:close/>
              </a:path>
            </a:pathLst>
          </a:custGeom>
          <a:blipFill>
            <a:blip r:embed="rId3"/>
            <a:stretch>
              <a:fillRect/>
            </a:stretch>
          </a:blipFill>
        </p:spPr>
      </p:sp>
      <p:sp>
        <p:nvSpPr>
          <p:cNvPr id="4" name="TextBox 4"/>
          <p:cNvSpPr txBox="1"/>
          <p:nvPr/>
        </p:nvSpPr>
        <p:spPr>
          <a:xfrm>
            <a:off x="1877825" y="0"/>
            <a:ext cx="16153133" cy="1715934"/>
          </a:xfrm>
          <a:prstGeom prst="rect">
            <a:avLst/>
          </a:prstGeom>
        </p:spPr>
        <p:txBody>
          <a:bodyPr lIns="0" tIns="0" rIns="0" bIns="0" rtlCol="0" anchor="t">
            <a:spAutoFit/>
          </a:bodyPr>
          <a:lstStyle/>
          <a:p>
            <a:pPr algn="just">
              <a:lnSpc>
                <a:spcPts val="6764"/>
              </a:lnSpc>
            </a:pPr>
            <a:r>
              <a:rPr lang="en-US" sz="5646">
                <a:solidFill>
                  <a:srgbClr val="000000"/>
                </a:solidFill>
                <a:latin typeface="Open Sans 1 Bold"/>
              </a:rPr>
              <a:t>3.4 Ứng dụng client-server bằng java cho hệ thống</a:t>
            </a:r>
          </a:p>
        </p:txBody>
      </p:sp>
      <p:sp>
        <p:nvSpPr>
          <p:cNvPr id="5" name="TextBox 5"/>
          <p:cNvSpPr txBox="1"/>
          <p:nvPr/>
        </p:nvSpPr>
        <p:spPr>
          <a:xfrm>
            <a:off x="7157730" y="9025231"/>
            <a:ext cx="7373541" cy="677404"/>
          </a:xfrm>
          <a:prstGeom prst="rect">
            <a:avLst/>
          </a:prstGeom>
        </p:spPr>
        <p:txBody>
          <a:bodyPr lIns="0" tIns="0" rIns="0" bIns="0" rtlCol="0" anchor="t">
            <a:spAutoFit/>
          </a:bodyPr>
          <a:lstStyle/>
          <a:p>
            <a:pPr algn="ctr">
              <a:lnSpc>
                <a:spcPts val="5326"/>
              </a:lnSpc>
              <a:spcBef>
                <a:spcPct val="0"/>
              </a:spcBef>
            </a:pPr>
            <a:r>
              <a:rPr lang="en-US" sz="4446">
                <a:solidFill>
                  <a:srgbClr val="000000"/>
                </a:solidFill>
                <a:latin typeface="Open Sans 1 Bold Italics"/>
              </a:rPr>
              <a:t>Giao diện quản lý của client</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321719" y="480194"/>
            <a:ext cx="12969230" cy="8778106"/>
            <a:chOff x="0" y="0"/>
            <a:chExt cx="17292307" cy="11704141"/>
          </a:xfrm>
        </p:grpSpPr>
        <p:sp>
          <p:nvSpPr>
            <p:cNvPr id="3" name="TextBox 3"/>
            <p:cNvSpPr txBox="1"/>
            <p:nvPr/>
          </p:nvSpPr>
          <p:spPr>
            <a:xfrm rot="-592460">
              <a:off x="385936" y="1871078"/>
              <a:ext cx="16330093" cy="4928139"/>
            </a:xfrm>
            <a:prstGeom prst="rect">
              <a:avLst/>
            </a:prstGeom>
          </p:spPr>
          <p:txBody>
            <a:bodyPr lIns="0" tIns="0" rIns="0" bIns="0" rtlCol="0" anchor="t">
              <a:spAutoFit/>
            </a:bodyPr>
            <a:lstStyle/>
            <a:p>
              <a:pPr algn="ctr">
                <a:lnSpc>
                  <a:spcPts val="26895"/>
                </a:lnSpc>
                <a:spcBef>
                  <a:spcPct val="0"/>
                </a:spcBef>
              </a:pPr>
              <a:r>
                <a:rPr lang="en-US" sz="26895">
                  <a:solidFill>
                    <a:srgbClr val="F6F3E4"/>
                  </a:solidFill>
                  <a:latin typeface="Bukhari Script Bold"/>
                </a:rPr>
                <a:t>Thank</a:t>
              </a:r>
            </a:p>
          </p:txBody>
        </p:sp>
        <p:sp>
          <p:nvSpPr>
            <p:cNvPr id="4" name="TextBox 4"/>
            <p:cNvSpPr txBox="1"/>
            <p:nvPr/>
          </p:nvSpPr>
          <p:spPr>
            <a:xfrm rot="-515361">
              <a:off x="2147210" y="6150479"/>
              <a:ext cx="14892765" cy="4466914"/>
            </a:xfrm>
            <a:prstGeom prst="rect">
              <a:avLst/>
            </a:prstGeom>
          </p:spPr>
          <p:txBody>
            <a:bodyPr lIns="0" tIns="0" rIns="0" bIns="0" rtlCol="0" anchor="t">
              <a:spAutoFit/>
            </a:bodyPr>
            <a:lstStyle/>
            <a:p>
              <a:pPr algn="ctr">
                <a:lnSpc>
                  <a:spcPts val="24205"/>
                </a:lnSpc>
                <a:spcBef>
                  <a:spcPct val="0"/>
                </a:spcBef>
              </a:pPr>
              <a:r>
                <a:rPr lang="en-US" sz="24205">
                  <a:solidFill>
                    <a:srgbClr val="F6F3E4"/>
                  </a:solidFill>
                  <a:latin typeface="Bukhari Script Bold"/>
                </a:rPr>
                <a:t>you!</a:t>
              </a: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Freeform 3"/>
          <p:cNvSpPr/>
          <p:nvPr/>
        </p:nvSpPr>
        <p:spPr>
          <a:xfrm>
            <a:off x="9431574" y="2128018"/>
            <a:ext cx="8137016" cy="6030965"/>
          </a:xfrm>
          <a:custGeom>
            <a:avLst/>
            <a:gdLst/>
            <a:ahLst/>
            <a:cxnLst/>
            <a:rect l="l" t="t" r="r" b="b"/>
            <a:pathLst>
              <a:path w="8137016" h="6030965">
                <a:moveTo>
                  <a:pt x="0" y="0"/>
                </a:moveTo>
                <a:lnTo>
                  <a:pt x="8137016" y="0"/>
                </a:lnTo>
                <a:lnTo>
                  <a:pt x="8137016" y="6030964"/>
                </a:lnTo>
                <a:lnTo>
                  <a:pt x="0" y="6030964"/>
                </a:lnTo>
                <a:lnTo>
                  <a:pt x="0" y="0"/>
                </a:lnTo>
                <a:close/>
              </a:path>
            </a:pathLst>
          </a:custGeom>
          <a:blipFill>
            <a:blip r:embed="rId3"/>
            <a:stretch>
              <a:fillRect/>
            </a:stretch>
          </a:blipFill>
        </p:spPr>
      </p:sp>
      <p:sp>
        <p:nvSpPr>
          <p:cNvPr id="4" name="TextBox 4"/>
          <p:cNvSpPr txBox="1"/>
          <p:nvPr/>
        </p:nvSpPr>
        <p:spPr>
          <a:xfrm>
            <a:off x="1247877" y="2772868"/>
            <a:ext cx="6609805" cy="3665156"/>
          </a:xfrm>
          <a:prstGeom prst="rect">
            <a:avLst/>
          </a:prstGeom>
        </p:spPr>
        <p:txBody>
          <a:bodyPr lIns="0" tIns="0" rIns="0" bIns="0" rtlCol="0" anchor="t">
            <a:spAutoFit/>
          </a:bodyPr>
          <a:lstStyle/>
          <a:p>
            <a:pPr algn="l">
              <a:lnSpc>
                <a:spcPts val="4140"/>
              </a:lnSpc>
            </a:pPr>
            <a:r>
              <a:rPr lang="en-US" sz="3499" dirty="0" err="1">
                <a:solidFill>
                  <a:srgbClr val="000000"/>
                </a:solidFill>
                <a:latin typeface="Open Sans 1"/>
              </a:rPr>
              <a:t>Cơ</a:t>
            </a:r>
            <a:r>
              <a:rPr lang="en-US" sz="3499" dirty="0">
                <a:solidFill>
                  <a:srgbClr val="000000"/>
                </a:solidFill>
                <a:latin typeface="Open Sans 1"/>
              </a:rPr>
              <a:t> </a:t>
            </a:r>
            <a:r>
              <a:rPr lang="en-US" sz="3499" dirty="0" err="1">
                <a:solidFill>
                  <a:srgbClr val="000000"/>
                </a:solidFill>
                <a:latin typeface="Open Sans 1"/>
              </a:rPr>
              <a:t>sở</a:t>
            </a:r>
            <a:r>
              <a:rPr lang="en-US" sz="3499" dirty="0">
                <a:solidFill>
                  <a:srgbClr val="000000"/>
                </a:solidFill>
                <a:latin typeface="Open Sans 1"/>
              </a:rPr>
              <a:t> </a:t>
            </a:r>
            <a:r>
              <a:rPr lang="en-US" sz="3499" dirty="0" err="1">
                <a:solidFill>
                  <a:srgbClr val="000000"/>
                </a:solidFill>
                <a:latin typeface="Open Sans 1"/>
              </a:rPr>
              <a:t>dữ</a:t>
            </a:r>
            <a:r>
              <a:rPr lang="en-US" sz="3499" dirty="0">
                <a:solidFill>
                  <a:srgbClr val="000000"/>
                </a:solidFill>
                <a:latin typeface="Open Sans 1"/>
              </a:rPr>
              <a:t> </a:t>
            </a:r>
            <a:r>
              <a:rPr lang="en-US" sz="3499" dirty="0" err="1">
                <a:solidFill>
                  <a:srgbClr val="000000"/>
                </a:solidFill>
                <a:latin typeface="Open Sans 1"/>
              </a:rPr>
              <a:t>liệu</a:t>
            </a:r>
            <a:r>
              <a:rPr lang="en-US" sz="3499" dirty="0">
                <a:solidFill>
                  <a:srgbClr val="000000"/>
                </a:solidFill>
                <a:latin typeface="Open Sans 1"/>
              </a:rPr>
              <a:t> </a:t>
            </a:r>
            <a:r>
              <a:rPr lang="en-US" sz="3499" dirty="0" err="1">
                <a:solidFill>
                  <a:srgbClr val="000000"/>
                </a:solidFill>
                <a:latin typeface="Open Sans 1"/>
              </a:rPr>
              <a:t>phân</a:t>
            </a:r>
            <a:r>
              <a:rPr lang="en-US" sz="3499" dirty="0">
                <a:solidFill>
                  <a:srgbClr val="000000"/>
                </a:solidFill>
                <a:latin typeface="Open Sans 1"/>
              </a:rPr>
              <a:t> </a:t>
            </a:r>
            <a:r>
              <a:rPr lang="en-US" sz="3499" dirty="0" err="1">
                <a:solidFill>
                  <a:srgbClr val="000000"/>
                </a:solidFill>
                <a:latin typeface="Open Sans 1"/>
              </a:rPr>
              <a:t>tán</a:t>
            </a:r>
            <a:r>
              <a:rPr lang="en-US" sz="3499" dirty="0">
                <a:solidFill>
                  <a:srgbClr val="000000"/>
                </a:solidFill>
                <a:latin typeface="Open Sans 1"/>
              </a:rPr>
              <a:t> </a:t>
            </a:r>
            <a:r>
              <a:rPr lang="en-US" sz="3499" dirty="0" err="1">
                <a:solidFill>
                  <a:srgbClr val="000000"/>
                </a:solidFill>
                <a:latin typeface="Open Sans 1"/>
              </a:rPr>
              <a:t>là</a:t>
            </a:r>
            <a:r>
              <a:rPr lang="en-US" sz="3499" dirty="0">
                <a:solidFill>
                  <a:srgbClr val="000000"/>
                </a:solidFill>
                <a:latin typeface="Open Sans 1"/>
              </a:rPr>
              <a:t> </a:t>
            </a:r>
            <a:r>
              <a:rPr lang="en-US" sz="3499" dirty="0" err="1">
                <a:solidFill>
                  <a:srgbClr val="000000"/>
                </a:solidFill>
                <a:latin typeface="Open Sans 1"/>
              </a:rPr>
              <a:t>một</a:t>
            </a:r>
            <a:r>
              <a:rPr lang="en-US" sz="3499" dirty="0">
                <a:solidFill>
                  <a:srgbClr val="000000"/>
                </a:solidFill>
                <a:latin typeface="Open Sans 1"/>
              </a:rPr>
              <a:t> </a:t>
            </a:r>
            <a:r>
              <a:rPr lang="en-US" sz="3499" dirty="0" err="1">
                <a:solidFill>
                  <a:srgbClr val="000000"/>
                </a:solidFill>
                <a:latin typeface="Open Sans 1"/>
              </a:rPr>
              <a:t>cơ</a:t>
            </a:r>
            <a:r>
              <a:rPr lang="en-US" sz="3499" dirty="0">
                <a:solidFill>
                  <a:srgbClr val="000000"/>
                </a:solidFill>
                <a:latin typeface="Open Sans 1"/>
              </a:rPr>
              <a:t> </a:t>
            </a:r>
            <a:r>
              <a:rPr lang="en-US" sz="3499" dirty="0" err="1">
                <a:solidFill>
                  <a:srgbClr val="000000"/>
                </a:solidFill>
                <a:latin typeface="Open Sans 1"/>
              </a:rPr>
              <a:t>sở</a:t>
            </a:r>
            <a:r>
              <a:rPr lang="en-US" sz="3499" dirty="0">
                <a:solidFill>
                  <a:srgbClr val="000000"/>
                </a:solidFill>
                <a:latin typeface="Open Sans 1"/>
              </a:rPr>
              <a:t> </a:t>
            </a:r>
            <a:r>
              <a:rPr lang="en-US" sz="3499" dirty="0" err="1">
                <a:solidFill>
                  <a:srgbClr val="000000"/>
                </a:solidFill>
                <a:latin typeface="Open Sans 1"/>
              </a:rPr>
              <a:t>dữ</a:t>
            </a:r>
            <a:r>
              <a:rPr lang="en-US" sz="3499" dirty="0">
                <a:solidFill>
                  <a:srgbClr val="000000"/>
                </a:solidFill>
                <a:latin typeface="Open Sans 1"/>
              </a:rPr>
              <a:t> </a:t>
            </a:r>
            <a:r>
              <a:rPr lang="en-US" sz="3499" dirty="0" err="1">
                <a:solidFill>
                  <a:srgbClr val="000000"/>
                </a:solidFill>
                <a:latin typeface="Open Sans 1"/>
              </a:rPr>
              <a:t>liệu</a:t>
            </a:r>
            <a:r>
              <a:rPr lang="en-US" sz="3499" dirty="0">
                <a:solidFill>
                  <a:srgbClr val="000000"/>
                </a:solidFill>
                <a:latin typeface="Open Sans 1"/>
              </a:rPr>
              <a:t> </a:t>
            </a:r>
            <a:r>
              <a:rPr lang="en-US" sz="3499" dirty="0" err="1">
                <a:solidFill>
                  <a:srgbClr val="000000"/>
                </a:solidFill>
                <a:latin typeface="Open Sans 1"/>
              </a:rPr>
              <a:t>được</a:t>
            </a:r>
            <a:r>
              <a:rPr lang="en-US" sz="3499" dirty="0">
                <a:solidFill>
                  <a:srgbClr val="000000"/>
                </a:solidFill>
                <a:latin typeface="Open Sans 1"/>
              </a:rPr>
              <a:t> </a:t>
            </a:r>
            <a:r>
              <a:rPr lang="en-US" sz="3499" dirty="0" err="1">
                <a:solidFill>
                  <a:srgbClr val="000000"/>
                </a:solidFill>
                <a:latin typeface="Open Sans 1"/>
              </a:rPr>
              <a:t>lưu</a:t>
            </a:r>
            <a:r>
              <a:rPr lang="en-US" sz="3499" dirty="0">
                <a:solidFill>
                  <a:srgbClr val="000000"/>
                </a:solidFill>
                <a:latin typeface="Open Sans 1"/>
              </a:rPr>
              <a:t> </a:t>
            </a:r>
            <a:r>
              <a:rPr lang="en-US" sz="3499" dirty="0" err="1">
                <a:solidFill>
                  <a:srgbClr val="000000"/>
                </a:solidFill>
                <a:latin typeface="Open Sans 1"/>
              </a:rPr>
              <a:t>trữ</a:t>
            </a:r>
            <a:r>
              <a:rPr lang="en-US" sz="3499" dirty="0">
                <a:solidFill>
                  <a:srgbClr val="000000"/>
                </a:solidFill>
                <a:latin typeface="Open Sans 1"/>
              </a:rPr>
              <a:t> </a:t>
            </a:r>
            <a:r>
              <a:rPr lang="en-US" sz="3499" dirty="0" err="1">
                <a:solidFill>
                  <a:srgbClr val="000000"/>
                </a:solidFill>
                <a:latin typeface="Open Sans 1"/>
              </a:rPr>
              <a:t>trên</a:t>
            </a:r>
            <a:r>
              <a:rPr lang="en-US" sz="3499" dirty="0">
                <a:solidFill>
                  <a:srgbClr val="000000"/>
                </a:solidFill>
                <a:latin typeface="Open Sans 1"/>
              </a:rPr>
              <a:t> </a:t>
            </a:r>
            <a:r>
              <a:rPr lang="en-US" sz="3499" dirty="0" err="1">
                <a:solidFill>
                  <a:srgbClr val="000000"/>
                </a:solidFill>
                <a:latin typeface="Open Sans 1"/>
              </a:rPr>
              <a:t>nhiều</a:t>
            </a:r>
            <a:r>
              <a:rPr lang="en-US" sz="3499" dirty="0">
                <a:solidFill>
                  <a:srgbClr val="000000"/>
                </a:solidFill>
                <a:latin typeface="Open Sans 1"/>
              </a:rPr>
              <a:t> </a:t>
            </a:r>
            <a:r>
              <a:rPr lang="en-US" sz="3499" dirty="0" err="1">
                <a:solidFill>
                  <a:srgbClr val="000000"/>
                </a:solidFill>
                <a:latin typeface="Open Sans 1"/>
              </a:rPr>
              <a:t>máy</a:t>
            </a:r>
            <a:r>
              <a:rPr lang="en-US" sz="3499" dirty="0">
                <a:solidFill>
                  <a:srgbClr val="000000"/>
                </a:solidFill>
                <a:latin typeface="Open Sans 1"/>
              </a:rPr>
              <a:t> </a:t>
            </a:r>
            <a:r>
              <a:rPr lang="en-US" sz="3499" dirty="0" err="1">
                <a:solidFill>
                  <a:srgbClr val="000000"/>
                </a:solidFill>
                <a:latin typeface="Open Sans 1"/>
              </a:rPr>
              <a:t>tính</a:t>
            </a:r>
            <a:r>
              <a:rPr lang="en-US" sz="3499" dirty="0">
                <a:solidFill>
                  <a:srgbClr val="000000"/>
                </a:solidFill>
                <a:latin typeface="Open Sans 1"/>
              </a:rPr>
              <a:t> </a:t>
            </a:r>
            <a:r>
              <a:rPr lang="en-US" sz="3499" dirty="0" err="1">
                <a:solidFill>
                  <a:srgbClr val="000000"/>
                </a:solidFill>
                <a:latin typeface="Open Sans 1"/>
              </a:rPr>
              <a:t>trong</a:t>
            </a:r>
            <a:r>
              <a:rPr lang="en-US" sz="3499" dirty="0">
                <a:solidFill>
                  <a:srgbClr val="000000"/>
                </a:solidFill>
                <a:latin typeface="Open Sans 1"/>
              </a:rPr>
              <a:t> </a:t>
            </a:r>
            <a:r>
              <a:rPr lang="en-US" sz="3499" dirty="0" err="1">
                <a:solidFill>
                  <a:srgbClr val="000000"/>
                </a:solidFill>
                <a:latin typeface="Open Sans 1"/>
              </a:rPr>
              <a:t>một</a:t>
            </a:r>
            <a:r>
              <a:rPr lang="en-US" sz="3499" dirty="0">
                <a:solidFill>
                  <a:srgbClr val="000000"/>
                </a:solidFill>
                <a:latin typeface="Open Sans 1"/>
              </a:rPr>
              <a:t> </a:t>
            </a:r>
            <a:r>
              <a:rPr lang="en-US" sz="3499" dirty="0" err="1">
                <a:solidFill>
                  <a:srgbClr val="000000"/>
                </a:solidFill>
                <a:latin typeface="Open Sans 1"/>
              </a:rPr>
              <a:t>hệ</a:t>
            </a:r>
            <a:r>
              <a:rPr lang="en-US" sz="3499" dirty="0">
                <a:solidFill>
                  <a:srgbClr val="000000"/>
                </a:solidFill>
                <a:latin typeface="Open Sans 1"/>
              </a:rPr>
              <a:t> </a:t>
            </a:r>
            <a:r>
              <a:rPr lang="en-US" sz="3499" dirty="0" err="1">
                <a:solidFill>
                  <a:srgbClr val="000000"/>
                </a:solidFill>
                <a:latin typeface="Open Sans 1"/>
              </a:rPr>
              <a:t>thống</a:t>
            </a:r>
            <a:r>
              <a:rPr lang="en-US" sz="3499" dirty="0">
                <a:solidFill>
                  <a:srgbClr val="000000"/>
                </a:solidFill>
                <a:latin typeface="Open Sans 1"/>
              </a:rPr>
              <a:t> </a:t>
            </a:r>
            <a:r>
              <a:rPr lang="en-US" sz="3499" dirty="0" err="1">
                <a:solidFill>
                  <a:srgbClr val="000000"/>
                </a:solidFill>
                <a:latin typeface="Open Sans 1"/>
              </a:rPr>
              <a:t>phân</a:t>
            </a:r>
            <a:r>
              <a:rPr lang="en-US" sz="3499" dirty="0">
                <a:solidFill>
                  <a:srgbClr val="000000"/>
                </a:solidFill>
                <a:latin typeface="Open Sans 1"/>
              </a:rPr>
              <a:t> </a:t>
            </a:r>
            <a:r>
              <a:rPr lang="en-US" sz="3499" dirty="0" err="1">
                <a:solidFill>
                  <a:srgbClr val="000000"/>
                </a:solidFill>
                <a:latin typeface="Open Sans 1"/>
              </a:rPr>
              <a:t>tán</a:t>
            </a:r>
            <a:r>
              <a:rPr lang="en-US" sz="3499" dirty="0">
                <a:solidFill>
                  <a:srgbClr val="000000"/>
                </a:solidFill>
                <a:latin typeface="Open Sans 1"/>
              </a:rPr>
              <a:t>. </a:t>
            </a:r>
            <a:r>
              <a:rPr lang="en-US" sz="3499" dirty="0" err="1">
                <a:solidFill>
                  <a:srgbClr val="000000"/>
                </a:solidFill>
                <a:latin typeface="Open Sans 1"/>
              </a:rPr>
              <a:t>Dữ</a:t>
            </a:r>
            <a:r>
              <a:rPr lang="en-US" sz="3499" dirty="0">
                <a:solidFill>
                  <a:srgbClr val="000000"/>
                </a:solidFill>
                <a:latin typeface="Open Sans 1"/>
              </a:rPr>
              <a:t> </a:t>
            </a:r>
            <a:r>
              <a:rPr lang="en-US" sz="3499" dirty="0" err="1">
                <a:solidFill>
                  <a:srgbClr val="000000"/>
                </a:solidFill>
                <a:latin typeface="Open Sans 1"/>
              </a:rPr>
              <a:t>liệu</a:t>
            </a:r>
            <a:r>
              <a:rPr lang="en-US" sz="3499" dirty="0">
                <a:solidFill>
                  <a:srgbClr val="000000"/>
                </a:solidFill>
                <a:latin typeface="Open Sans 1"/>
              </a:rPr>
              <a:t> </a:t>
            </a:r>
            <a:r>
              <a:rPr lang="en-US" sz="3499" dirty="0" err="1">
                <a:solidFill>
                  <a:srgbClr val="000000"/>
                </a:solidFill>
                <a:latin typeface="Open Sans 1"/>
              </a:rPr>
              <a:t>được</a:t>
            </a:r>
            <a:r>
              <a:rPr lang="en-US" sz="3499" dirty="0">
                <a:solidFill>
                  <a:srgbClr val="000000"/>
                </a:solidFill>
                <a:latin typeface="Open Sans 1"/>
              </a:rPr>
              <a:t> </a:t>
            </a:r>
            <a:r>
              <a:rPr lang="en-US" sz="3499" dirty="0" err="1">
                <a:solidFill>
                  <a:srgbClr val="000000"/>
                </a:solidFill>
                <a:latin typeface="Open Sans 1"/>
              </a:rPr>
              <a:t>phân</a:t>
            </a:r>
            <a:r>
              <a:rPr lang="en-US" sz="3499" dirty="0">
                <a:solidFill>
                  <a:srgbClr val="000000"/>
                </a:solidFill>
                <a:latin typeface="Open Sans 1"/>
              </a:rPr>
              <a:t> chia </a:t>
            </a:r>
            <a:r>
              <a:rPr lang="en-US" sz="3499" dirty="0" err="1">
                <a:solidFill>
                  <a:srgbClr val="000000"/>
                </a:solidFill>
                <a:latin typeface="Open Sans 1"/>
              </a:rPr>
              <a:t>thành</a:t>
            </a:r>
            <a:r>
              <a:rPr lang="en-US" sz="3499" dirty="0">
                <a:solidFill>
                  <a:srgbClr val="000000"/>
                </a:solidFill>
                <a:latin typeface="Open Sans 1"/>
              </a:rPr>
              <a:t> các </a:t>
            </a:r>
            <a:r>
              <a:rPr lang="en-US" sz="3499" dirty="0" err="1">
                <a:solidFill>
                  <a:srgbClr val="000000"/>
                </a:solidFill>
                <a:latin typeface="Open Sans 1"/>
              </a:rPr>
              <a:t>phần</a:t>
            </a:r>
            <a:r>
              <a:rPr lang="en-US" sz="3499" dirty="0">
                <a:solidFill>
                  <a:srgbClr val="000000"/>
                </a:solidFill>
                <a:latin typeface="Open Sans 1"/>
              </a:rPr>
              <a:t> </a:t>
            </a:r>
            <a:r>
              <a:rPr lang="en-US" sz="3499" dirty="0" err="1">
                <a:solidFill>
                  <a:srgbClr val="000000"/>
                </a:solidFill>
                <a:latin typeface="Open Sans 1"/>
              </a:rPr>
              <a:t>nhỏ</a:t>
            </a:r>
            <a:r>
              <a:rPr lang="en-US" sz="3499" dirty="0">
                <a:solidFill>
                  <a:srgbClr val="000000"/>
                </a:solidFill>
                <a:latin typeface="Open Sans 1"/>
              </a:rPr>
              <a:t> </a:t>
            </a:r>
            <a:r>
              <a:rPr lang="en-US" sz="3499" dirty="0" err="1">
                <a:solidFill>
                  <a:srgbClr val="000000"/>
                </a:solidFill>
                <a:latin typeface="Open Sans 1"/>
              </a:rPr>
              <a:t>hơn</a:t>
            </a:r>
            <a:r>
              <a:rPr lang="en-US" sz="3499" dirty="0">
                <a:solidFill>
                  <a:srgbClr val="000000"/>
                </a:solidFill>
                <a:latin typeface="Open Sans 1"/>
              </a:rPr>
              <a:t> </a:t>
            </a:r>
            <a:r>
              <a:rPr lang="en-US" sz="3499" dirty="0" err="1">
                <a:solidFill>
                  <a:srgbClr val="000000"/>
                </a:solidFill>
                <a:latin typeface="Open Sans 1"/>
              </a:rPr>
              <a:t>và</a:t>
            </a:r>
            <a:r>
              <a:rPr lang="en-US" sz="3499" dirty="0">
                <a:solidFill>
                  <a:srgbClr val="000000"/>
                </a:solidFill>
                <a:latin typeface="Open Sans 1"/>
              </a:rPr>
              <a:t> </a:t>
            </a:r>
            <a:r>
              <a:rPr lang="en-US" sz="3499" dirty="0" err="1">
                <a:solidFill>
                  <a:srgbClr val="000000"/>
                </a:solidFill>
                <a:latin typeface="Open Sans 1"/>
              </a:rPr>
              <a:t>được</a:t>
            </a:r>
            <a:r>
              <a:rPr lang="en-US" sz="3499" dirty="0">
                <a:solidFill>
                  <a:srgbClr val="000000"/>
                </a:solidFill>
                <a:latin typeface="Open Sans 1"/>
              </a:rPr>
              <a:t> </a:t>
            </a:r>
            <a:r>
              <a:rPr lang="en-US" sz="3499" dirty="0" err="1">
                <a:solidFill>
                  <a:srgbClr val="000000"/>
                </a:solidFill>
                <a:latin typeface="Open Sans 1"/>
              </a:rPr>
              <a:t>lưu</a:t>
            </a:r>
            <a:r>
              <a:rPr lang="en-US" sz="3499" dirty="0">
                <a:solidFill>
                  <a:srgbClr val="000000"/>
                </a:solidFill>
                <a:latin typeface="Open Sans 1"/>
              </a:rPr>
              <a:t> </a:t>
            </a:r>
            <a:r>
              <a:rPr lang="en-US" sz="3499" dirty="0" err="1">
                <a:solidFill>
                  <a:srgbClr val="000000"/>
                </a:solidFill>
                <a:latin typeface="Open Sans 1"/>
              </a:rPr>
              <a:t>trữ</a:t>
            </a:r>
            <a:r>
              <a:rPr lang="en-US" sz="3499" dirty="0">
                <a:solidFill>
                  <a:srgbClr val="000000"/>
                </a:solidFill>
                <a:latin typeface="Open Sans 1"/>
              </a:rPr>
              <a:t> </a:t>
            </a:r>
            <a:r>
              <a:rPr lang="en-US" sz="3499" dirty="0" err="1">
                <a:solidFill>
                  <a:srgbClr val="000000"/>
                </a:solidFill>
                <a:latin typeface="Open Sans 1"/>
              </a:rPr>
              <a:t>trên</a:t>
            </a:r>
            <a:r>
              <a:rPr lang="en-US" sz="3499" dirty="0">
                <a:solidFill>
                  <a:srgbClr val="000000"/>
                </a:solidFill>
                <a:latin typeface="Open Sans 1"/>
              </a:rPr>
              <a:t> các </a:t>
            </a:r>
            <a:r>
              <a:rPr lang="en-US" sz="3499" dirty="0" err="1">
                <a:solidFill>
                  <a:srgbClr val="000000"/>
                </a:solidFill>
                <a:latin typeface="Open Sans 1"/>
              </a:rPr>
              <a:t>máy</a:t>
            </a:r>
            <a:r>
              <a:rPr lang="en-US" sz="3499" dirty="0">
                <a:solidFill>
                  <a:srgbClr val="000000"/>
                </a:solidFill>
                <a:latin typeface="Open Sans 1"/>
              </a:rPr>
              <a:t> </a:t>
            </a:r>
            <a:r>
              <a:rPr lang="en-US" sz="3499" dirty="0" err="1">
                <a:solidFill>
                  <a:srgbClr val="000000"/>
                </a:solidFill>
                <a:latin typeface="Open Sans 1"/>
              </a:rPr>
              <a:t>tính</a:t>
            </a:r>
            <a:r>
              <a:rPr lang="en-US" sz="3499" dirty="0">
                <a:solidFill>
                  <a:srgbClr val="000000"/>
                </a:solidFill>
                <a:latin typeface="Open Sans 1"/>
              </a:rPr>
              <a:t> </a:t>
            </a:r>
            <a:r>
              <a:rPr lang="en-US" sz="3499" dirty="0" err="1">
                <a:solidFill>
                  <a:srgbClr val="000000"/>
                </a:solidFill>
                <a:latin typeface="Open Sans 1"/>
              </a:rPr>
              <a:t>khác</a:t>
            </a:r>
            <a:r>
              <a:rPr lang="en-US" sz="3499" dirty="0">
                <a:solidFill>
                  <a:srgbClr val="000000"/>
                </a:solidFill>
                <a:latin typeface="Open Sans 1"/>
              </a:rPr>
              <a:t> </a:t>
            </a:r>
            <a:r>
              <a:rPr lang="en-US" sz="3499" dirty="0" err="1">
                <a:solidFill>
                  <a:srgbClr val="000000"/>
                </a:solidFill>
                <a:latin typeface="Open Sans 1"/>
              </a:rPr>
              <a:t>nhau</a:t>
            </a:r>
            <a:r>
              <a:rPr lang="en-US" sz="3499" dirty="0">
                <a:solidFill>
                  <a:srgbClr val="000000"/>
                </a:solidFill>
                <a:latin typeface="Open Sans 1"/>
              </a:rPr>
              <a:t>.</a:t>
            </a:r>
          </a:p>
        </p:txBody>
      </p:sp>
      <p:sp>
        <p:nvSpPr>
          <p:cNvPr id="5" name="TextBox 5"/>
          <p:cNvSpPr txBox="1"/>
          <p:nvPr/>
        </p:nvSpPr>
        <p:spPr>
          <a:xfrm>
            <a:off x="1642418" y="-9525"/>
            <a:ext cx="16305105" cy="877748"/>
          </a:xfrm>
          <a:prstGeom prst="rect">
            <a:avLst/>
          </a:prstGeom>
        </p:spPr>
        <p:txBody>
          <a:bodyPr lIns="0" tIns="0" rIns="0" bIns="0" rtlCol="0" anchor="t">
            <a:spAutoFit/>
          </a:bodyPr>
          <a:lstStyle/>
          <a:p>
            <a:pPr algn="ctr">
              <a:lnSpc>
                <a:spcPts val="6827"/>
              </a:lnSpc>
            </a:pPr>
            <a:r>
              <a:rPr lang="en-US" sz="5699">
                <a:solidFill>
                  <a:srgbClr val="FF0000"/>
                </a:solidFill>
                <a:latin typeface="Open Sans 1 Bold"/>
              </a:rPr>
              <a:t>01. Tổng quan về đề tài</a:t>
            </a:r>
          </a:p>
        </p:txBody>
      </p:sp>
      <p:sp>
        <p:nvSpPr>
          <p:cNvPr id="6" name="TextBox 6"/>
          <p:cNvSpPr txBox="1"/>
          <p:nvPr/>
        </p:nvSpPr>
        <p:spPr>
          <a:xfrm>
            <a:off x="1247877" y="1699393"/>
            <a:ext cx="7464287" cy="771525"/>
          </a:xfrm>
          <a:prstGeom prst="rect">
            <a:avLst/>
          </a:prstGeom>
        </p:spPr>
        <p:txBody>
          <a:bodyPr wrap="square" lIns="0" tIns="0" rIns="0" bIns="0" rtlCol="0" anchor="t">
            <a:spAutoFit/>
          </a:bodyPr>
          <a:lstStyle/>
          <a:p>
            <a:pPr>
              <a:lnSpc>
                <a:spcPts val="6300"/>
              </a:lnSpc>
            </a:pPr>
            <a:r>
              <a:rPr lang="en-US" sz="4500" dirty="0" err="1">
                <a:solidFill>
                  <a:srgbClr val="000000"/>
                </a:solidFill>
                <a:latin typeface="Open Sans 2 Bold"/>
              </a:rPr>
              <a:t>Cơ</a:t>
            </a:r>
            <a:r>
              <a:rPr lang="en-US" sz="4500" dirty="0">
                <a:solidFill>
                  <a:srgbClr val="000000"/>
                </a:solidFill>
                <a:latin typeface="Open Sans 2 Bold"/>
              </a:rPr>
              <a:t> </a:t>
            </a:r>
            <a:r>
              <a:rPr lang="en-US" sz="4500" dirty="0" err="1">
                <a:solidFill>
                  <a:srgbClr val="000000"/>
                </a:solidFill>
                <a:latin typeface="Open Sans 2 Bold"/>
              </a:rPr>
              <a:t>sở</a:t>
            </a:r>
            <a:r>
              <a:rPr lang="en-US" sz="4500" dirty="0">
                <a:solidFill>
                  <a:srgbClr val="000000"/>
                </a:solidFill>
                <a:latin typeface="Open Sans 2 Bold"/>
              </a:rPr>
              <a:t> </a:t>
            </a:r>
            <a:r>
              <a:rPr lang="en-US" sz="4500" dirty="0" err="1">
                <a:solidFill>
                  <a:srgbClr val="000000"/>
                </a:solidFill>
                <a:latin typeface="Open Sans 2 Bold"/>
              </a:rPr>
              <a:t>dữ</a:t>
            </a:r>
            <a:r>
              <a:rPr lang="en-US" sz="4500" dirty="0">
                <a:solidFill>
                  <a:srgbClr val="000000"/>
                </a:solidFill>
                <a:latin typeface="Open Sans 2 Bold"/>
              </a:rPr>
              <a:t> </a:t>
            </a:r>
            <a:r>
              <a:rPr lang="en-US" sz="4500" dirty="0" err="1">
                <a:solidFill>
                  <a:srgbClr val="000000"/>
                </a:solidFill>
                <a:latin typeface="Open Sans 2 Bold"/>
              </a:rPr>
              <a:t>liệu</a:t>
            </a:r>
            <a:r>
              <a:rPr lang="en-US" sz="4500" dirty="0">
                <a:solidFill>
                  <a:srgbClr val="000000"/>
                </a:solidFill>
                <a:latin typeface="Open Sans 2 Bold"/>
              </a:rPr>
              <a:t> </a:t>
            </a:r>
            <a:r>
              <a:rPr lang="en-US" sz="4500" dirty="0" err="1">
                <a:solidFill>
                  <a:srgbClr val="000000"/>
                </a:solidFill>
                <a:latin typeface="Open Sans 2 Bold"/>
              </a:rPr>
              <a:t>phân</a:t>
            </a:r>
            <a:r>
              <a:rPr lang="en-US" sz="4500" dirty="0">
                <a:solidFill>
                  <a:srgbClr val="000000"/>
                </a:solidFill>
                <a:latin typeface="Open Sans 2 Bold"/>
              </a:rPr>
              <a:t> </a:t>
            </a:r>
            <a:r>
              <a:rPr lang="en-US" sz="4500" dirty="0" err="1">
                <a:solidFill>
                  <a:srgbClr val="000000"/>
                </a:solidFill>
                <a:latin typeface="Open Sans 2 Bold"/>
              </a:rPr>
              <a:t>tán</a:t>
            </a:r>
            <a:endParaRPr lang="en-US" sz="4500" dirty="0">
              <a:solidFill>
                <a:srgbClr val="000000"/>
              </a:solidFill>
              <a:latin typeface="Open Sans 2 Bold"/>
            </a:endParaRPr>
          </a:p>
        </p:txBody>
      </p:sp>
      <p:sp>
        <p:nvSpPr>
          <p:cNvPr id="7" name="TextBox 7"/>
          <p:cNvSpPr txBox="1"/>
          <p:nvPr/>
        </p:nvSpPr>
        <p:spPr>
          <a:xfrm>
            <a:off x="1247877" y="6647574"/>
            <a:ext cx="6451699" cy="771525"/>
          </a:xfrm>
          <a:prstGeom prst="rect">
            <a:avLst/>
          </a:prstGeom>
        </p:spPr>
        <p:txBody>
          <a:bodyPr lIns="0" tIns="0" rIns="0" bIns="0" rtlCol="0" anchor="t">
            <a:spAutoFit/>
          </a:bodyPr>
          <a:lstStyle/>
          <a:p>
            <a:pPr>
              <a:lnSpc>
                <a:spcPts val="6300"/>
              </a:lnSpc>
            </a:pPr>
            <a:r>
              <a:rPr lang="en-US" sz="4500">
                <a:solidFill>
                  <a:srgbClr val="000000"/>
                </a:solidFill>
                <a:latin typeface="Open Sans 2 Bold"/>
              </a:rPr>
              <a:t>Ưu điểm</a:t>
            </a:r>
          </a:p>
        </p:txBody>
      </p:sp>
      <p:sp>
        <p:nvSpPr>
          <p:cNvPr id="8" name="TextBox 8"/>
          <p:cNvSpPr txBox="1"/>
          <p:nvPr/>
        </p:nvSpPr>
        <p:spPr>
          <a:xfrm>
            <a:off x="1247877" y="7688644"/>
            <a:ext cx="6609805" cy="1569656"/>
          </a:xfrm>
          <a:prstGeom prst="rect">
            <a:avLst/>
          </a:prstGeom>
        </p:spPr>
        <p:txBody>
          <a:bodyPr lIns="0" tIns="0" rIns="0" bIns="0" rtlCol="0" anchor="t">
            <a:spAutoFit/>
          </a:bodyPr>
          <a:lstStyle/>
          <a:p>
            <a:pPr>
              <a:lnSpc>
                <a:spcPts val="4140"/>
              </a:lnSpc>
            </a:pPr>
            <a:r>
              <a:rPr lang="en-US" sz="3499">
                <a:solidFill>
                  <a:srgbClr val="000000"/>
                </a:solidFill>
                <a:latin typeface="Open Sans 1"/>
              </a:rPr>
              <a:t>Khả năng mở rộng</a:t>
            </a:r>
          </a:p>
          <a:p>
            <a:pPr>
              <a:lnSpc>
                <a:spcPts val="4140"/>
              </a:lnSpc>
            </a:pPr>
            <a:r>
              <a:rPr lang="en-US" sz="3499">
                <a:solidFill>
                  <a:srgbClr val="000000"/>
                </a:solidFill>
                <a:latin typeface="Open Sans 1"/>
              </a:rPr>
              <a:t>Độ tin cậy</a:t>
            </a:r>
          </a:p>
          <a:p>
            <a:pPr algn="l">
              <a:lnSpc>
                <a:spcPts val="4140"/>
              </a:lnSpc>
            </a:pPr>
            <a:r>
              <a:rPr lang="en-US" sz="3499">
                <a:solidFill>
                  <a:srgbClr val="000000"/>
                </a:solidFill>
                <a:latin typeface="Open Sans 1"/>
              </a:rPr>
              <a:t>Tăng hiệu năng</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TextBox 3"/>
          <p:cNvSpPr txBox="1"/>
          <p:nvPr/>
        </p:nvSpPr>
        <p:spPr>
          <a:xfrm>
            <a:off x="1642418" y="-9525"/>
            <a:ext cx="16305105" cy="877748"/>
          </a:xfrm>
          <a:prstGeom prst="rect">
            <a:avLst/>
          </a:prstGeom>
        </p:spPr>
        <p:txBody>
          <a:bodyPr lIns="0" tIns="0" rIns="0" bIns="0" rtlCol="0" anchor="t">
            <a:spAutoFit/>
          </a:bodyPr>
          <a:lstStyle/>
          <a:p>
            <a:pPr algn="ctr">
              <a:lnSpc>
                <a:spcPts val="6827"/>
              </a:lnSpc>
            </a:pPr>
            <a:r>
              <a:rPr lang="en-US" sz="5699">
                <a:solidFill>
                  <a:srgbClr val="FF0000"/>
                </a:solidFill>
                <a:latin typeface="Open Sans 1 Bold"/>
              </a:rPr>
              <a:t>01. Tổng quan về đề tài</a:t>
            </a:r>
          </a:p>
        </p:txBody>
      </p:sp>
      <p:sp>
        <p:nvSpPr>
          <p:cNvPr id="4" name="TextBox 4"/>
          <p:cNvSpPr txBox="1"/>
          <p:nvPr/>
        </p:nvSpPr>
        <p:spPr>
          <a:xfrm>
            <a:off x="632694" y="1197751"/>
            <a:ext cx="4135338" cy="771525"/>
          </a:xfrm>
          <a:prstGeom prst="rect">
            <a:avLst/>
          </a:prstGeom>
        </p:spPr>
        <p:txBody>
          <a:bodyPr lIns="0" tIns="0" rIns="0" bIns="0" rtlCol="0" anchor="t">
            <a:spAutoFit/>
          </a:bodyPr>
          <a:lstStyle/>
          <a:p>
            <a:pPr>
              <a:lnSpc>
                <a:spcPts val="6300"/>
              </a:lnSpc>
            </a:pPr>
            <a:r>
              <a:rPr lang="en-US" sz="4500" u="sng">
                <a:solidFill>
                  <a:srgbClr val="000000"/>
                </a:solidFill>
                <a:latin typeface="Noto Sans Bold"/>
              </a:rPr>
              <a:t>Mô tả bài toán</a:t>
            </a:r>
          </a:p>
        </p:txBody>
      </p:sp>
      <p:sp>
        <p:nvSpPr>
          <p:cNvPr id="5" name="TextBox 5"/>
          <p:cNvSpPr txBox="1"/>
          <p:nvPr/>
        </p:nvSpPr>
        <p:spPr>
          <a:xfrm>
            <a:off x="5489117" y="2223964"/>
            <a:ext cx="12123392" cy="7128510"/>
          </a:xfrm>
          <a:prstGeom prst="rect">
            <a:avLst/>
          </a:prstGeom>
        </p:spPr>
        <p:txBody>
          <a:bodyPr lIns="0" tIns="0" rIns="0" bIns="0" rtlCol="0" anchor="t">
            <a:spAutoFit/>
          </a:bodyPr>
          <a:lstStyle/>
          <a:p>
            <a:pPr>
              <a:lnSpc>
                <a:spcPts val="3779"/>
              </a:lnSpc>
            </a:pPr>
            <a:r>
              <a:rPr lang="en-US" sz="2799" spc="167">
                <a:solidFill>
                  <a:srgbClr val="000000"/>
                </a:solidFill>
                <a:latin typeface="Open Sans 2"/>
              </a:rPr>
              <a:t>Trường ĐH CNTT và TT Việt Hàn yêu cầu thiết kế CSDL phân tán cho bài toán quản lý đào tạo. </a:t>
            </a:r>
          </a:p>
          <a:p>
            <a:pPr marL="604518" lvl="1" indent="-302259">
              <a:lnSpc>
                <a:spcPts val="3779"/>
              </a:lnSpc>
              <a:buFont typeface="Arial"/>
              <a:buChar char="•"/>
            </a:pPr>
            <a:r>
              <a:rPr lang="en-US" sz="2799" spc="167">
                <a:solidFill>
                  <a:srgbClr val="000000"/>
                </a:solidFill>
                <a:latin typeface="Open Sans 2"/>
              </a:rPr>
              <a:t>-Quản lý học phần: tìm kiếm học phần; thêm, xóa, sửa học phần; hỗ trợ import, export dữ liệu bằng file excel.  Mỗi học phần do 1 khoa quản lý.</a:t>
            </a:r>
          </a:p>
          <a:p>
            <a:pPr marL="604518" lvl="1" indent="-302259">
              <a:lnSpc>
                <a:spcPts val="3779"/>
              </a:lnSpc>
              <a:buFont typeface="Arial"/>
              <a:buChar char="•"/>
            </a:pPr>
            <a:r>
              <a:rPr lang="en-US" sz="2799" spc="167">
                <a:solidFill>
                  <a:srgbClr val="000000"/>
                </a:solidFill>
                <a:latin typeface="Open Sans 2"/>
              </a:rPr>
              <a:t>Quản lý khoa, ngành , chuyên ngành: quản lý tất cả các chuyên ngành, ngành, khoa. Gồm các chức năng tìm kiếm, thêm, xóa, sửa, import, export dữ liệu bằng file excel. Chuyên ngành thuộc Ngành, Ngành thuộc Khoa.</a:t>
            </a:r>
          </a:p>
          <a:p>
            <a:pPr marL="604518" lvl="1" indent="-302259">
              <a:lnSpc>
                <a:spcPts val="3779"/>
              </a:lnSpc>
              <a:spcBef>
                <a:spcPct val="0"/>
              </a:spcBef>
              <a:buFont typeface="Arial"/>
              <a:buChar char="•"/>
            </a:pPr>
            <a:r>
              <a:rPr lang="en-US" sz="2799" spc="167">
                <a:solidFill>
                  <a:srgbClr val="000000"/>
                </a:solidFill>
                <a:latin typeface="Open Sans 2"/>
              </a:rPr>
              <a:t>Quản lý chương trình đào tạo. CTĐT sẽ thuộc 1 ngành và 1 khóa học cụ thể. Yêu cầu lập danh sách các học phần thuộc CTĐT và có thể thiết lập các ràng buộc về điều kiện học (tiên quyết, học trước, song hành), học phần tương đường hoặc thay thế. Phân bổ CTDT đến từng học kỳ cho các ngành, các khóa học và các hệ đào tạo.</a:t>
            </a:r>
          </a:p>
        </p:txBody>
      </p:sp>
      <p:sp>
        <p:nvSpPr>
          <p:cNvPr id="6" name="Freeform 6"/>
          <p:cNvSpPr/>
          <p:nvPr/>
        </p:nvSpPr>
        <p:spPr>
          <a:xfrm rot="-5282649">
            <a:off x="-119468" y="4931680"/>
            <a:ext cx="5639661" cy="1924534"/>
          </a:xfrm>
          <a:custGeom>
            <a:avLst/>
            <a:gdLst/>
            <a:ahLst/>
            <a:cxnLst/>
            <a:rect l="l" t="t" r="r" b="b"/>
            <a:pathLst>
              <a:path w="5639661" h="1924534">
                <a:moveTo>
                  <a:pt x="0" y="0"/>
                </a:moveTo>
                <a:lnTo>
                  <a:pt x="5639662" y="0"/>
                </a:lnTo>
                <a:lnTo>
                  <a:pt x="5639662" y="1924534"/>
                </a:lnTo>
                <a:lnTo>
                  <a:pt x="0" y="1924534"/>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sp>
        <p:nvSpPr>
          <p:cNvPr id="7" name="Freeform 7"/>
          <p:cNvSpPr/>
          <p:nvPr/>
        </p:nvSpPr>
        <p:spPr>
          <a:xfrm>
            <a:off x="356532" y="3003946"/>
            <a:ext cx="4664413" cy="5255677"/>
          </a:xfrm>
          <a:custGeom>
            <a:avLst/>
            <a:gdLst/>
            <a:ahLst/>
            <a:cxnLst/>
            <a:rect l="l" t="t" r="r" b="b"/>
            <a:pathLst>
              <a:path w="4664413" h="5255677">
                <a:moveTo>
                  <a:pt x="0" y="0"/>
                </a:moveTo>
                <a:lnTo>
                  <a:pt x="4664413" y="0"/>
                </a:lnTo>
                <a:lnTo>
                  <a:pt x="4664413" y="5255677"/>
                </a:lnTo>
                <a:lnTo>
                  <a:pt x="0" y="525567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TextBox 3"/>
          <p:cNvSpPr txBox="1"/>
          <p:nvPr/>
        </p:nvSpPr>
        <p:spPr>
          <a:xfrm>
            <a:off x="1514196" y="-114300"/>
            <a:ext cx="16088004" cy="1984005"/>
          </a:xfrm>
          <a:prstGeom prst="rect">
            <a:avLst/>
          </a:prstGeom>
        </p:spPr>
        <p:txBody>
          <a:bodyPr wrap="square" lIns="0" tIns="0" rIns="0" bIns="0" rtlCol="0" anchor="t">
            <a:spAutoFit/>
          </a:bodyPr>
          <a:lstStyle/>
          <a:p>
            <a:pPr algn="l">
              <a:lnSpc>
                <a:spcPts val="7978"/>
              </a:lnSpc>
            </a:pPr>
            <a:r>
              <a:rPr lang="en-US" sz="5699" dirty="0" err="1">
                <a:solidFill>
                  <a:srgbClr val="FF0000"/>
                </a:solidFill>
                <a:latin typeface="Open Sans 1 Bold"/>
              </a:rPr>
              <a:t>Chương</a:t>
            </a:r>
            <a:r>
              <a:rPr lang="en-US" sz="5699" dirty="0">
                <a:solidFill>
                  <a:srgbClr val="FF0000"/>
                </a:solidFill>
                <a:latin typeface="Open Sans 1 Bold"/>
              </a:rPr>
              <a:t> 2: </a:t>
            </a:r>
            <a:r>
              <a:rPr lang="en-US" sz="5699" dirty="0" err="1">
                <a:solidFill>
                  <a:srgbClr val="FF0000"/>
                </a:solidFill>
                <a:latin typeface="Open Sans 1 Bold"/>
              </a:rPr>
              <a:t>Phân</a:t>
            </a:r>
            <a:r>
              <a:rPr lang="en-US" sz="5699" dirty="0">
                <a:solidFill>
                  <a:srgbClr val="FF0000"/>
                </a:solidFill>
                <a:latin typeface="Open Sans 1 Bold"/>
              </a:rPr>
              <a:t> </a:t>
            </a:r>
            <a:r>
              <a:rPr lang="en-US" sz="5699" dirty="0" err="1">
                <a:solidFill>
                  <a:srgbClr val="FF0000"/>
                </a:solidFill>
                <a:latin typeface="Open Sans 1 Bold"/>
              </a:rPr>
              <a:t>tích</a:t>
            </a:r>
            <a:r>
              <a:rPr lang="en-US" sz="5699" dirty="0">
                <a:solidFill>
                  <a:srgbClr val="FF0000"/>
                </a:solidFill>
                <a:latin typeface="Open Sans 1 Bold"/>
              </a:rPr>
              <a:t> </a:t>
            </a:r>
            <a:r>
              <a:rPr lang="en-US" sz="5699" dirty="0" err="1">
                <a:solidFill>
                  <a:srgbClr val="FF0000"/>
                </a:solidFill>
                <a:latin typeface="Open Sans 1 Bold"/>
              </a:rPr>
              <a:t>thiết</a:t>
            </a:r>
            <a:r>
              <a:rPr lang="en-US" sz="5699" dirty="0">
                <a:solidFill>
                  <a:srgbClr val="FF0000"/>
                </a:solidFill>
                <a:latin typeface="Open Sans 1 Bold"/>
              </a:rPr>
              <a:t> </a:t>
            </a:r>
            <a:r>
              <a:rPr lang="en-US" sz="5699" dirty="0" err="1">
                <a:solidFill>
                  <a:srgbClr val="FF0000"/>
                </a:solidFill>
                <a:latin typeface="Open Sans 1 Bold"/>
              </a:rPr>
              <a:t>kế</a:t>
            </a:r>
            <a:r>
              <a:rPr lang="en-US" sz="5699" dirty="0">
                <a:solidFill>
                  <a:srgbClr val="FF0000"/>
                </a:solidFill>
                <a:latin typeface="Open Sans 1 Bold"/>
              </a:rPr>
              <a:t> </a:t>
            </a:r>
            <a:r>
              <a:rPr lang="en-US" sz="5699" dirty="0" err="1">
                <a:solidFill>
                  <a:srgbClr val="FF0000"/>
                </a:solidFill>
                <a:latin typeface="Open Sans 1 Bold"/>
              </a:rPr>
              <a:t>cơ</a:t>
            </a:r>
            <a:r>
              <a:rPr lang="en-US" sz="5699" dirty="0">
                <a:solidFill>
                  <a:srgbClr val="FF0000"/>
                </a:solidFill>
                <a:latin typeface="Open Sans 1 Bold"/>
              </a:rPr>
              <a:t> </a:t>
            </a:r>
            <a:r>
              <a:rPr lang="en-US" sz="5699" dirty="0" err="1">
                <a:solidFill>
                  <a:srgbClr val="FF0000"/>
                </a:solidFill>
                <a:latin typeface="Open Sans 1 Bold"/>
              </a:rPr>
              <a:t>sở</a:t>
            </a:r>
            <a:r>
              <a:rPr lang="en-US" sz="5699" dirty="0">
                <a:solidFill>
                  <a:srgbClr val="FF0000"/>
                </a:solidFill>
                <a:latin typeface="Open Sans 1 Bold"/>
              </a:rPr>
              <a:t> </a:t>
            </a:r>
            <a:r>
              <a:rPr lang="en-US" sz="5699" dirty="0" err="1">
                <a:solidFill>
                  <a:srgbClr val="FF0000"/>
                </a:solidFill>
                <a:latin typeface="Open Sans 1 Bold"/>
              </a:rPr>
              <a:t>dữ</a:t>
            </a:r>
            <a:r>
              <a:rPr lang="en-US" sz="5699" dirty="0">
                <a:solidFill>
                  <a:srgbClr val="FF0000"/>
                </a:solidFill>
                <a:latin typeface="Open Sans 1 Bold"/>
              </a:rPr>
              <a:t> </a:t>
            </a:r>
            <a:r>
              <a:rPr lang="en-US" sz="5699" dirty="0" err="1">
                <a:solidFill>
                  <a:srgbClr val="FF0000"/>
                </a:solidFill>
                <a:latin typeface="Open Sans 1 Bold"/>
              </a:rPr>
              <a:t>liệu</a:t>
            </a:r>
            <a:r>
              <a:rPr lang="en-US" sz="5699" dirty="0">
                <a:solidFill>
                  <a:srgbClr val="FF0000"/>
                </a:solidFill>
                <a:latin typeface="Open Sans 1 Bold"/>
              </a:rPr>
              <a:t> </a:t>
            </a:r>
            <a:r>
              <a:rPr lang="en-US" sz="5699" dirty="0" err="1">
                <a:solidFill>
                  <a:srgbClr val="FF0000"/>
                </a:solidFill>
                <a:latin typeface="Open Sans 1 Bold"/>
              </a:rPr>
              <a:t>phân</a:t>
            </a:r>
            <a:r>
              <a:rPr lang="en-US" sz="5699" dirty="0">
                <a:solidFill>
                  <a:srgbClr val="FF0000"/>
                </a:solidFill>
                <a:latin typeface="Open Sans 1 Bold"/>
              </a:rPr>
              <a:t> </a:t>
            </a:r>
            <a:r>
              <a:rPr lang="en-US" sz="5699" dirty="0" err="1">
                <a:solidFill>
                  <a:srgbClr val="FF0000"/>
                </a:solidFill>
                <a:latin typeface="Open Sans 1 Bold"/>
              </a:rPr>
              <a:t>tán</a:t>
            </a:r>
            <a:endParaRPr lang="en-US" sz="5699" dirty="0">
              <a:solidFill>
                <a:srgbClr val="FF0000"/>
              </a:solidFill>
              <a:latin typeface="Open Sans 1 Bold"/>
            </a:endParaRPr>
          </a:p>
        </p:txBody>
      </p:sp>
      <p:sp>
        <p:nvSpPr>
          <p:cNvPr id="4" name="TextBox 4"/>
          <p:cNvSpPr txBox="1"/>
          <p:nvPr/>
        </p:nvSpPr>
        <p:spPr>
          <a:xfrm>
            <a:off x="1160736" y="2160975"/>
            <a:ext cx="15599594" cy="3815628"/>
          </a:xfrm>
          <a:prstGeom prst="rect">
            <a:avLst/>
          </a:prstGeom>
        </p:spPr>
        <p:txBody>
          <a:bodyPr lIns="0" tIns="0" rIns="0" bIns="0" rtlCol="0" anchor="t">
            <a:spAutoFit/>
          </a:bodyPr>
          <a:lstStyle/>
          <a:p>
            <a:pPr algn="l">
              <a:lnSpc>
                <a:spcPts val="7552"/>
              </a:lnSpc>
            </a:pPr>
            <a:r>
              <a:rPr lang="en-US" sz="6330">
                <a:solidFill>
                  <a:srgbClr val="000000"/>
                </a:solidFill>
                <a:latin typeface="Open Sans 1 Bold"/>
              </a:rPr>
              <a:t>2.1. Phân tích thiết kế hệ thống </a:t>
            </a:r>
          </a:p>
          <a:p>
            <a:pPr algn="l">
              <a:lnSpc>
                <a:spcPts val="7552"/>
              </a:lnSpc>
            </a:pPr>
            <a:r>
              <a:rPr lang="en-US" sz="6330">
                <a:solidFill>
                  <a:srgbClr val="000000"/>
                </a:solidFill>
                <a:latin typeface="Open Sans 1 Bold"/>
              </a:rPr>
              <a:t>2.2. Phân tích thiết kế cơ sở dữ liệu</a:t>
            </a:r>
          </a:p>
          <a:p>
            <a:pPr algn="just">
              <a:lnSpc>
                <a:spcPts val="7552"/>
              </a:lnSpc>
            </a:pPr>
            <a:r>
              <a:rPr lang="en-US" sz="6330">
                <a:solidFill>
                  <a:srgbClr val="000000"/>
                </a:solidFill>
                <a:latin typeface="Open Sans 1 Bold"/>
              </a:rPr>
              <a:t>2.3. Phân tích thiết kế cơ sở dữ liệu phân tán</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TextBox 3"/>
          <p:cNvSpPr txBox="1"/>
          <p:nvPr/>
        </p:nvSpPr>
        <p:spPr>
          <a:xfrm>
            <a:off x="1664316" y="-114300"/>
            <a:ext cx="12923166" cy="979189"/>
          </a:xfrm>
          <a:prstGeom prst="rect">
            <a:avLst/>
          </a:prstGeom>
        </p:spPr>
        <p:txBody>
          <a:bodyPr lIns="0" tIns="0" rIns="0" bIns="0" rtlCol="0" anchor="t">
            <a:spAutoFit/>
          </a:bodyPr>
          <a:lstStyle/>
          <a:p>
            <a:pPr algn="l">
              <a:lnSpc>
                <a:spcPts val="7978"/>
              </a:lnSpc>
            </a:pPr>
            <a:r>
              <a:rPr lang="en-US" sz="5699">
                <a:solidFill>
                  <a:srgbClr val="000000"/>
                </a:solidFill>
                <a:latin typeface="Open Sans 1 Bold"/>
              </a:rPr>
              <a:t>2.1. Phân tích thiết kế hệ thống</a:t>
            </a:r>
          </a:p>
        </p:txBody>
      </p:sp>
      <p:sp>
        <p:nvSpPr>
          <p:cNvPr id="4" name="TextBox 4"/>
          <p:cNvSpPr txBox="1"/>
          <p:nvPr/>
        </p:nvSpPr>
        <p:spPr>
          <a:xfrm>
            <a:off x="882639" y="1462320"/>
            <a:ext cx="16522722" cy="8343415"/>
          </a:xfrm>
          <a:prstGeom prst="rect">
            <a:avLst/>
          </a:prstGeom>
        </p:spPr>
        <p:txBody>
          <a:bodyPr lIns="0" tIns="0" rIns="0" bIns="0" rtlCol="0" anchor="t">
            <a:spAutoFit/>
          </a:bodyPr>
          <a:lstStyle/>
          <a:p>
            <a:pPr>
              <a:lnSpc>
                <a:spcPts val="4716"/>
              </a:lnSpc>
            </a:pPr>
            <a:r>
              <a:rPr lang="en-US" sz="3987">
                <a:solidFill>
                  <a:srgbClr val="000000"/>
                </a:solidFill>
                <a:latin typeface="Open Sans 1 Bold"/>
              </a:rPr>
              <a:t>2.1.1 Các chức năng chính trong hệ thống</a:t>
            </a:r>
          </a:p>
          <a:p>
            <a:pPr>
              <a:lnSpc>
                <a:spcPts val="4716"/>
              </a:lnSpc>
            </a:pPr>
            <a:r>
              <a:rPr lang="en-US" sz="3987">
                <a:solidFill>
                  <a:srgbClr val="000000"/>
                </a:solidFill>
                <a:latin typeface="Open Sans 1"/>
              </a:rPr>
              <a:t>- Quản lý khoa, ngành, chuyên ngành (Thêm, sửa, xóa, tìm kiếm, xuất dữa liệu ra file excel, nhập dữ liệu bằng file excel)</a:t>
            </a:r>
          </a:p>
          <a:p>
            <a:pPr>
              <a:lnSpc>
                <a:spcPts val="4716"/>
              </a:lnSpc>
            </a:pPr>
            <a:r>
              <a:rPr lang="en-US" sz="3987">
                <a:solidFill>
                  <a:srgbClr val="000000"/>
                </a:solidFill>
                <a:latin typeface="Open Sans 1"/>
              </a:rPr>
              <a:t>- Quản lý học phần, khóa học, chương trình học(Thêm, sửa, xóa, tìm kiếm, xuất dữa liệu ra file excel, nhập dữ liệu bằng file excel)</a:t>
            </a:r>
          </a:p>
          <a:p>
            <a:pPr>
              <a:lnSpc>
                <a:spcPts val="4716"/>
              </a:lnSpc>
            </a:pPr>
            <a:r>
              <a:rPr lang="en-US" sz="3987">
                <a:solidFill>
                  <a:srgbClr val="000000"/>
                </a:solidFill>
                <a:latin typeface="Open Sans 1"/>
              </a:rPr>
              <a:t>- Chứng năng đăng nhập</a:t>
            </a:r>
          </a:p>
          <a:p>
            <a:pPr>
              <a:lnSpc>
                <a:spcPts val="4716"/>
              </a:lnSpc>
            </a:pPr>
            <a:r>
              <a:rPr lang="en-US" sz="3987">
                <a:solidFill>
                  <a:srgbClr val="000000"/>
                </a:solidFill>
                <a:latin typeface="Open Sans 1 Bold"/>
              </a:rPr>
              <a:t>2.1.2 Phân quyền cho các nhóm đối tượng trong hệ thống</a:t>
            </a:r>
          </a:p>
          <a:p>
            <a:pPr>
              <a:lnSpc>
                <a:spcPts val="4716"/>
              </a:lnSpc>
            </a:pPr>
            <a:r>
              <a:rPr lang="en-US" sz="3987">
                <a:solidFill>
                  <a:srgbClr val="000000"/>
                </a:solidFill>
                <a:latin typeface="Open Sans 1"/>
              </a:rPr>
              <a:t>Cán bộ quản lý đào tạo tại các trụ sở: </a:t>
            </a:r>
          </a:p>
          <a:p>
            <a:pPr>
              <a:lnSpc>
                <a:spcPts val="4716"/>
              </a:lnSpc>
            </a:pPr>
            <a:r>
              <a:rPr lang="en-US" sz="3987">
                <a:solidFill>
                  <a:srgbClr val="000000"/>
                </a:solidFill>
                <a:latin typeface="Open Sans 1"/>
              </a:rPr>
              <a:t>- Quản lý khoa, ngành, chuyên ngành (Thêm, sửa, xóa, tìm kiếm, xuất dữa liệu ra file excel, nhập dữ liệu bằng file excel)</a:t>
            </a:r>
          </a:p>
          <a:p>
            <a:pPr>
              <a:lnSpc>
                <a:spcPts val="4716"/>
              </a:lnSpc>
            </a:pPr>
            <a:r>
              <a:rPr lang="en-US" sz="3987">
                <a:solidFill>
                  <a:srgbClr val="000000"/>
                </a:solidFill>
                <a:latin typeface="Open Sans 1"/>
              </a:rPr>
              <a:t>- Quản lý học phần, khóa học, chương trình học(Thêm, sửa, xóa, tìm kiếm, xuất dữa liệu ra file excel, nhập dữ liệu bằng file excel)</a:t>
            </a:r>
          </a:p>
          <a:p>
            <a:pPr>
              <a:lnSpc>
                <a:spcPts val="4716"/>
              </a:lnSpc>
            </a:pPr>
            <a:r>
              <a:rPr lang="en-US" sz="3987">
                <a:solidFill>
                  <a:srgbClr val="000000"/>
                </a:solidFill>
                <a:latin typeface="Open Sans 1"/>
              </a:rPr>
              <a:t>- Đăng nhập</a:t>
            </a:r>
          </a:p>
          <a:p>
            <a:pPr algn="l">
              <a:lnSpc>
                <a:spcPts val="5189"/>
              </a:lnSpc>
            </a:pPr>
            <a:endParaRPr lang="en-US" sz="3987">
              <a:solidFill>
                <a:srgbClr val="000000"/>
              </a:solidFill>
              <a:latin typeface="Open Sans 1"/>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Freeform 3"/>
          <p:cNvSpPr/>
          <p:nvPr/>
        </p:nvSpPr>
        <p:spPr>
          <a:xfrm>
            <a:off x="1380044" y="1674762"/>
            <a:ext cx="16313642" cy="8320821"/>
          </a:xfrm>
          <a:custGeom>
            <a:avLst/>
            <a:gdLst/>
            <a:ahLst/>
            <a:cxnLst/>
            <a:rect l="l" t="t" r="r" b="b"/>
            <a:pathLst>
              <a:path w="16313642" h="8320821">
                <a:moveTo>
                  <a:pt x="0" y="0"/>
                </a:moveTo>
                <a:lnTo>
                  <a:pt x="16313642" y="0"/>
                </a:lnTo>
                <a:lnTo>
                  <a:pt x="16313642" y="8320821"/>
                </a:lnTo>
                <a:lnTo>
                  <a:pt x="0" y="8320821"/>
                </a:lnTo>
                <a:lnTo>
                  <a:pt x="0" y="0"/>
                </a:lnTo>
                <a:close/>
              </a:path>
            </a:pathLst>
          </a:custGeom>
          <a:blipFill>
            <a:blip r:embed="rId3"/>
            <a:stretch>
              <a:fillRect/>
            </a:stretch>
          </a:blipFill>
        </p:spPr>
      </p:sp>
      <p:sp>
        <p:nvSpPr>
          <p:cNvPr id="4" name="TextBox 4"/>
          <p:cNvSpPr txBox="1"/>
          <p:nvPr/>
        </p:nvSpPr>
        <p:spPr>
          <a:xfrm>
            <a:off x="1877825" y="149409"/>
            <a:ext cx="16153133" cy="858684"/>
          </a:xfrm>
          <a:prstGeom prst="rect">
            <a:avLst/>
          </a:prstGeom>
        </p:spPr>
        <p:txBody>
          <a:bodyPr lIns="0" tIns="0" rIns="0" bIns="0" rtlCol="0" anchor="t">
            <a:spAutoFit/>
          </a:bodyPr>
          <a:lstStyle/>
          <a:p>
            <a:pPr algn="just">
              <a:lnSpc>
                <a:spcPts val="6764"/>
              </a:lnSpc>
            </a:pPr>
            <a:r>
              <a:rPr lang="en-US" sz="5646">
                <a:solidFill>
                  <a:srgbClr val="000000"/>
                </a:solidFill>
                <a:latin typeface="Open Sans 1 Bold"/>
              </a:rPr>
              <a:t>2.2 Phân tích thiết kế cơ sở dữ liệu</a:t>
            </a:r>
          </a:p>
        </p:txBody>
      </p:sp>
      <p:sp>
        <p:nvSpPr>
          <p:cNvPr id="5" name="TextBox 5"/>
          <p:cNvSpPr txBox="1"/>
          <p:nvPr/>
        </p:nvSpPr>
        <p:spPr>
          <a:xfrm>
            <a:off x="278333" y="1008093"/>
            <a:ext cx="11924087" cy="666669"/>
          </a:xfrm>
          <a:prstGeom prst="rect">
            <a:avLst/>
          </a:prstGeom>
        </p:spPr>
        <p:txBody>
          <a:bodyPr lIns="0" tIns="0" rIns="0" bIns="0" rtlCol="0" anchor="t">
            <a:spAutoFit/>
          </a:bodyPr>
          <a:lstStyle/>
          <a:p>
            <a:pPr algn="l">
              <a:lnSpc>
                <a:spcPts val="5218"/>
              </a:lnSpc>
            </a:pPr>
            <a:r>
              <a:rPr lang="en-US" sz="4411">
                <a:solidFill>
                  <a:srgbClr val="000000"/>
                </a:solidFill>
                <a:latin typeface="Open Sans 1"/>
              </a:rPr>
              <a:t>Lược đồ ERD:</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9525"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Freeform 3"/>
          <p:cNvSpPr/>
          <p:nvPr/>
        </p:nvSpPr>
        <p:spPr>
          <a:xfrm>
            <a:off x="4386431" y="1008093"/>
            <a:ext cx="10674492" cy="8878467"/>
          </a:xfrm>
          <a:custGeom>
            <a:avLst/>
            <a:gdLst/>
            <a:ahLst/>
            <a:cxnLst/>
            <a:rect l="l" t="t" r="r" b="b"/>
            <a:pathLst>
              <a:path w="10674492" h="8878467">
                <a:moveTo>
                  <a:pt x="0" y="0"/>
                </a:moveTo>
                <a:lnTo>
                  <a:pt x="10674492" y="0"/>
                </a:lnTo>
                <a:lnTo>
                  <a:pt x="10674492" y="8878467"/>
                </a:lnTo>
                <a:lnTo>
                  <a:pt x="0" y="8878467"/>
                </a:lnTo>
                <a:lnTo>
                  <a:pt x="0" y="0"/>
                </a:lnTo>
                <a:close/>
              </a:path>
            </a:pathLst>
          </a:custGeom>
          <a:blipFill>
            <a:blip r:embed="rId3"/>
            <a:stretch>
              <a:fillRect/>
            </a:stretch>
          </a:blipFill>
        </p:spPr>
      </p:sp>
      <p:sp>
        <p:nvSpPr>
          <p:cNvPr id="4" name="TextBox 4"/>
          <p:cNvSpPr txBox="1"/>
          <p:nvPr/>
        </p:nvSpPr>
        <p:spPr>
          <a:xfrm>
            <a:off x="1877825" y="149409"/>
            <a:ext cx="16153133" cy="858684"/>
          </a:xfrm>
          <a:prstGeom prst="rect">
            <a:avLst/>
          </a:prstGeom>
        </p:spPr>
        <p:txBody>
          <a:bodyPr lIns="0" tIns="0" rIns="0" bIns="0" rtlCol="0" anchor="t">
            <a:spAutoFit/>
          </a:bodyPr>
          <a:lstStyle/>
          <a:p>
            <a:pPr algn="just">
              <a:lnSpc>
                <a:spcPts val="6764"/>
              </a:lnSpc>
            </a:pPr>
            <a:r>
              <a:rPr lang="en-US" sz="5646">
                <a:solidFill>
                  <a:srgbClr val="000000"/>
                </a:solidFill>
                <a:latin typeface="Open Sans 1 Bold"/>
              </a:rPr>
              <a:t>2.2 Phân tích thiết kế cơ sở dữ liệu</a:t>
            </a:r>
          </a:p>
        </p:txBody>
      </p:sp>
      <p:sp>
        <p:nvSpPr>
          <p:cNvPr id="5" name="TextBox 5"/>
          <p:cNvSpPr txBox="1"/>
          <p:nvPr/>
        </p:nvSpPr>
        <p:spPr>
          <a:xfrm>
            <a:off x="340185" y="1008093"/>
            <a:ext cx="11924087" cy="666669"/>
          </a:xfrm>
          <a:prstGeom prst="rect">
            <a:avLst/>
          </a:prstGeom>
        </p:spPr>
        <p:txBody>
          <a:bodyPr lIns="0" tIns="0" rIns="0" bIns="0" rtlCol="0" anchor="t">
            <a:spAutoFit/>
          </a:bodyPr>
          <a:lstStyle/>
          <a:p>
            <a:pPr algn="l">
              <a:lnSpc>
                <a:spcPts val="5218"/>
              </a:lnSpc>
            </a:pPr>
            <a:r>
              <a:rPr lang="en-US" sz="4411">
                <a:solidFill>
                  <a:srgbClr val="000000"/>
                </a:solidFill>
                <a:latin typeface="Open Sans 1"/>
              </a:rPr>
              <a:t>Lược đồ RMD:</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TotalTime>
  <Words>2107</Words>
  <Application>Microsoft Office PowerPoint</Application>
  <PresentationFormat>Custom</PresentationFormat>
  <Paragraphs>181</Paragraphs>
  <Slides>33</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33</vt:i4>
      </vt:variant>
    </vt:vector>
  </HeadingPairs>
  <TitlesOfParts>
    <vt:vector size="44" baseType="lpstr">
      <vt:lpstr>Calibri</vt:lpstr>
      <vt:lpstr>Bukhari Script Bold</vt:lpstr>
      <vt:lpstr>Open Sans 2 Bold</vt:lpstr>
      <vt:lpstr>Open Sans 2</vt:lpstr>
      <vt:lpstr>Open Sans 1 Bold Italics</vt:lpstr>
      <vt:lpstr>Noto Sans Bold</vt:lpstr>
      <vt:lpstr>Arial</vt:lpstr>
      <vt:lpstr>Open Sans 1 Bold</vt:lpstr>
      <vt:lpstr>Open Sans 1</vt:lpstr>
      <vt:lpstr>Open Sans 1 Italics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XÂY DỰNG CƠ SỞ DỮ LIỆU PHÂN TÁN QUẢN LÝ GIẢNG VIÊN ĐẠI HỌC ĐÀ NẴNG</dc:title>
  <cp:lastModifiedBy>Ninja Algorithm</cp:lastModifiedBy>
  <cp:revision>2</cp:revision>
  <dcterms:created xsi:type="dcterms:W3CDTF">2006-08-16T00:00:00Z</dcterms:created>
  <dcterms:modified xsi:type="dcterms:W3CDTF">2024-01-01T16:03:26Z</dcterms:modified>
  <dc:identifier>DAF0h6RXiV4</dc:identifier>
</cp:coreProperties>
</file>